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 id="2147483984" r:id="rId2"/>
    <p:sldMasterId id="2147484020" r:id="rId3"/>
    <p:sldMasterId id="2147484032" r:id="rId4"/>
    <p:sldMasterId id="2147484092" r:id="rId5"/>
    <p:sldMasterId id="2147484176" r:id="rId6"/>
    <p:sldMasterId id="2147484548" r:id="rId7"/>
  </p:sldMasterIdLst>
  <p:notesMasterIdLst>
    <p:notesMasterId r:id="rId40"/>
  </p:notesMasterIdLst>
  <p:sldIdLst>
    <p:sldId id="260" r:id="rId8"/>
    <p:sldId id="470" r:id="rId9"/>
    <p:sldId id="369" r:id="rId10"/>
    <p:sldId id="433" r:id="rId11"/>
    <p:sldId id="492" r:id="rId12"/>
    <p:sldId id="366" r:id="rId13"/>
    <p:sldId id="449" r:id="rId14"/>
    <p:sldId id="472" r:id="rId15"/>
    <p:sldId id="448" r:id="rId16"/>
    <p:sldId id="493" r:id="rId17"/>
    <p:sldId id="371" r:id="rId18"/>
    <p:sldId id="494" r:id="rId19"/>
    <p:sldId id="466" r:id="rId20"/>
    <p:sldId id="488" r:id="rId21"/>
    <p:sldId id="489" r:id="rId22"/>
    <p:sldId id="487" r:id="rId23"/>
    <p:sldId id="491" r:id="rId24"/>
    <p:sldId id="385" r:id="rId25"/>
    <p:sldId id="420" r:id="rId26"/>
    <p:sldId id="474" r:id="rId27"/>
    <p:sldId id="475" r:id="rId28"/>
    <p:sldId id="473" r:id="rId29"/>
    <p:sldId id="476" r:id="rId30"/>
    <p:sldId id="478" r:id="rId31"/>
    <p:sldId id="479" r:id="rId32"/>
    <p:sldId id="480" r:id="rId33"/>
    <p:sldId id="481" r:id="rId34"/>
    <p:sldId id="482" r:id="rId35"/>
    <p:sldId id="483" r:id="rId36"/>
    <p:sldId id="485" r:id="rId37"/>
    <p:sldId id="486" r:id="rId38"/>
    <p:sldId id="259"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FF9933"/>
    <a:srgbClr val="CCCCFF"/>
    <a:srgbClr val="8EF7FC"/>
    <a:srgbClr val="CC6600"/>
    <a:srgbClr val="CC3399"/>
    <a:srgbClr val="532476"/>
    <a:srgbClr val="CCFFCC"/>
    <a:srgbClr val="696857"/>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94660"/>
  </p:normalViewPr>
  <p:slideViewPr>
    <p:cSldViewPr>
      <p:cViewPr>
        <p:scale>
          <a:sx n="140" d="100"/>
          <a:sy n="140" d="100"/>
        </p:scale>
        <p:origin x="-87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C899ED-4CFB-4833-8900-922DAF36B724}"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ru-RU"/>
        </a:p>
      </dgm:t>
    </dgm:pt>
    <dgm:pt modelId="{77A19760-7B11-472F-A740-9BAC86C1CAE8}">
      <dgm:prSet phldrT="[Текст]" custT="1"/>
      <dgm:spPr/>
      <dgm:t>
        <a:bodyPr/>
        <a:lstStyle/>
        <a:p>
          <a:r>
            <a:rPr lang="ru-RU" sz="1400" b="1" dirty="0" smtClean="0">
              <a:solidFill>
                <a:schemeClr val="tx1"/>
              </a:solidFill>
              <a:latin typeface="Times New Roman" panose="02020603050405020304" pitchFamily="18" charset="0"/>
              <a:ea typeface="Calibri"/>
              <a:cs typeface="Times New Roman" panose="02020603050405020304" pitchFamily="18" charset="0"/>
            </a:rPr>
            <a:t>обучение по общеобразовательным программам 4 года, 1-4 классы</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3C91550-B476-4458-BE56-A9B8A5B3BF39}" type="parTrans" cxnId="{25C138E3-FFE9-469C-9E2C-532962361B1C}">
      <dgm:prSet/>
      <dgm:spPr/>
      <dgm:t>
        <a:bodyPr/>
        <a:lstStyle/>
        <a:p>
          <a:endParaRPr lang="ru-RU"/>
        </a:p>
      </dgm:t>
    </dgm:pt>
    <dgm:pt modelId="{9D7B4906-1564-402E-8100-31CB38591035}" type="sibTrans" cxnId="{25C138E3-FFE9-469C-9E2C-532962361B1C}">
      <dgm:prSet/>
      <dgm:spPr/>
      <dgm:t>
        <a:bodyPr/>
        <a:lstStyle/>
        <a:p>
          <a:endParaRPr lang="ru-RU"/>
        </a:p>
      </dgm:t>
    </dgm:pt>
    <dgm:pt modelId="{B93AB046-F7BD-43C7-8F33-B8A1160FE478}">
      <dgm:prSet phldrT="[Текст]" custT="1"/>
      <dgm:spPr>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r>
            <a:rPr lang="ru-RU" sz="1400" b="1" dirty="0" smtClean="0">
              <a:solidFill>
                <a:srgbClr val="C00000"/>
              </a:solidFill>
              <a:latin typeface="Times New Roman" panose="02020603050405020304" pitchFamily="18" charset="0"/>
              <a:ea typeface="Calibri"/>
              <a:cs typeface="Times New Roman" panose="02020603050405020304" pitchFamily="18" charset="0"/>
            </a:rPr>
            <a:t>Вариант 1.1.</a:t>
          </a:r>
          <a:r>
            <a:rPr lang="ru-RU" sz="1200" b="1" dirty="0" smtClean="0">
              <a:latin typeface="Times New Roman" panose="02020603050405020304" pitchFamily="18" charset="0"/>
              <a:ea typeface="Calibri"/>
              <a:cs typeface="Times New Roman" panose="02020603050405020304" pitchFamily="18" charset="0"/>
            </a:rPr>
            <a:t> –  АООП НОО глухих детей (со слуховыми аппаратами и/или имплантами)</a:t>
          </a:r>
          <a:r>
            <a:rPr lang="ru-RU" sz="900" dirty="0" smtClean="0">
              <a:latin typeface="Calibri"/>
              <a:ea typeface="Calibri"/>
              <a:cs typeface="Times New Roman"/>
            </a:rPr>
            <a:t> </a:t>
          </a:r>
          <a:endParaRPr lang="ru-RU" sz="900" dirty="0"/>
        </a:p>
      </dgm:t>
    </dgm:pt>
    <dgm:pt modelId="{469A593C-6DEC-4027-A40E-4A7E836993EE}" type="parTrans" cxnId="{E0E339C3-8F52-42A5-923B-3D7FD4679E62}">
      <dgm:prSet/>
      <dgm:spPr/>
      <dgm:t>
        <a:bodyPr/>
        <a:lstStyle/>
        <a:p>
          <a:endParaRPr lang="ru-RU"/>
        </a:p>
      </dgm:t>
    </dgm:pt>
    <dgm:pt modelId="{402B04D6-BE3C-4943-8E7D-C9DB7815A560}" type="sibTrans" cxnId="{E0E339C3-8F52-42A5-923B-3D7FD4679E62}">
      <dgm:prSet/>
      <dgm:spPr/>
      <dgm:t>
        <a:bodyPr/>
        <a:lstStyle/>
        <a:p>
          <a:endParaRPr lang="ru-RU"/>
        </a:p>
      </dgm:t>
    </dgm:pt>
    <dgm:pt modelId="{3F659531-4E66-4B08-B078-0B1ED99E34A8}">
      <dgm:prSet phldrT="[Текст]" custT="1"/>
      <dgm:spPr/>
      <dgm:t>
        <a:bodyPr/>
        <a:lstStyle/>
        <a:p>
          <a:r>
            <a:rPr lang="ru-RU" sz="1400" b="1" dirty="0" smtClean="0">
              <a:solidFill>
                <a:schemeClr val="tx1"/>
              </a:solidFill>
              <a:latin typeface="Times New Roman" panose="02020603050405020304" pitchFamily="18" charset="0"/>
              <a:ea typeface="Calibri"/>
              <a:cs typeface="Times New Roman" panose="02020603050405020304" pitchFamily="18" charset="0"/>
            </a:rPr>
            <a:t>1-5 классы для детей с дошкольным </a:t>
          </a:r>
          <a:r>
            <a:rPr lang="ru-RU" sz="1400" b="1" dirty="0" err="1" smtClean="0">
              <a:solidFill>
                <a:schemeClr val="tx1"/>
              </a:solidFill>
              <a:latin typeface="Times New Roman" panose="02020603050405020304" pitchFamily="18" charset="0"/>
              <a:ea typeface="Calibri"/>
              <a:cs typeface="Times New Roman" panose="02020603050405020304" pitchFamily="18" charset="0"/>
            </a:rPr>
            <a:t>образованием,пролонгированное</a:t>
          </a:r>
          <a:r>
            <a:rPr lang="ru-RU" sz="1400" b="1" dirty="0" smtClean="0">
              <a:solidFill>
                <a:schemeClr val="tx1"/>
              </a:solidFill>
              <a:latin typeface="Times New Roman" panose="02020603050405020304" pitchFamily="18" charset="0"/>
              <a:ea typeface="Calibri"/>
              <a:cs typeface="Times New Roman" panose="02020603050405020304" pitchFamily="18" charset="0"/>
            </a:rPr>
            <a:t> обучение 1-6 классы</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B450F58-22CF-4248-BFB0-5CAE56A47819}" type="parTrans" cxnId="{F11E1D96-BDAB-4019-AB09-5EFC9A8F6485}">
      <dgm:prSet/>
      <dgm:spPr/>
      <dgm:t>
        <a:bodyPr/>
        <a:lstStyle/>
        <a:p>
          <a:endParaRPr lang="ru-RU"/>
        </a:p>
      </dgm:t>
    </dgm:pt>
    <dgm:pt modelId="{6CEB3520-EAC8-42BA-9E2E-D14C23B0D639}" type="sibTrans" cxnId="{F11E1D96-BDAB-4019-AB09-5EFC9A8F6485}">
      <dgm:prSet/>
      <dgm:spPr/>
      <dgm:t>
        <a:bodyPr/>
        <a:lstStyle/>
        <a:p>
          <a:endParaRPr lang="ru-RU"/>
        </a:p>
      </dgm:t>
    </dgm:pt>
    <dgm:pt modelId="{FE5BEDC9-511A-40F9-BE39-A36F058A1C6B}">
      <dgm:prSet phldrT="[Текст]" custT="1"/>
      <dgm:spPr>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r>
            <a:rPr lang="ru-RU" sz="1200" b="1" dirty="0" smtClean="0">
              <a:solidFill>
                <a:srgbClr val="C00000"/>
              </a:solidFill>
              <a:latin typeface="Times New Roman" panose="02020603050405020304" pitchFamily="18" charset="0"/>
              <a:ea typeface="Calibri"/>
              <a:cs typeface="Times New Roman" panose="02020603050405020304" pitchFamily="18" charset="0"/>
            </a:rPr>
            <a:t>Вариант 1.2. </a:t>
          </a:r>
          <a:r>
            <a:rPr lang="ru-RU" sz="1000" b="1" dirty="0" smtClean="0">
              <a:latin typeface="Times New Roman" panose="02020603050405020304" pitchFamily="18" charset="0"/>
              <a:ea typeface="Calibri"/>
              <a:cs typeface="Times New Roman" panose="02020603050405020304" pitchFamily="18" charset="0"/>
            </a:rPr>
            <a:t>– АООП НОО для детей с двусторонней </a:t>
          </a:r>
          <a:r>
            <a:rPr lang="ru-RU" sz="1000" b="1" dirty="0" err="1" smtClean="0">
              <a:latin typeface="Times New Roman" panose="02020603050405020304" pitchFamily="18" charset="0"/>
              <a:ea typeface="Calibri"/>
              <a:cs typeface="Times New Roman" panose="02020603050405020304" pitchFamily="18" charset="0"/>
            </a:rPr>
            <a:t>сенсоневральной</a:t>
          </a:r>
          <a:r>
            <a:rPr lang="ru-RU" sz="1000" b="1" dirty="0" smtClean="0">
              <a:latin typeface="Times New Roman" panose="02020603050405020304" pitchFamily="18" charset="0"/>
              <a:ea typeface="Calibri"/>
              <a:cs typeface="Times New Roman" panose="02020603050405020304" pitchFamily="18" charset="0"/>
            </a:rPr>
            <a:t> глухотой, без дополнительных ограничений здоровья</a:t>
          </a:r>
          <a:endParaRPr lang="ru-RU" sz="1000" b="1" dirty="0">
            <a:latin typeface="Times New Roman" panose="02020603050405020304" pitchFamily="18" charset="0"/>
            <a:cs typeface="Times New Roman" panose="02020603050405020304" pitchFamily="18" charset="0"/>
          </a:endParaRPr>
        </a:p>
      </dgm:t>
    </dgm:pt>
    <dgm:pt modelId="{71CEDC86-D1E4-4BF6-A49A-435C936AEF3D}" type="parTrans" cxnId="{19691D31-DA07-413B-A85C-071AA2EEF682}">
      <dgm:prSet/>
      <dgm:spPr/>
      <dgm:t>
        <a:bodyPr/>
        <a:lstStyle/>
        <a:p>
          <a:endParaRPr lang="ru-RU"/>
        </a:p>
      </dgm:t>
    </dgm:pt>
    <dgm:pt modelId="{35425DD8-BEB8-4AA0-A344-6DCE522EEB3A}" type="sibTrans" cxnId="{19691D31-DA07-413B-A85C-071AA2EEF682}">
      <dgm:prSet/>
      <dgm:spPr/>
      <dgm:t>
        <a:bodyPr/>
        <a:lstStyle/>
        <a:p>
          <a:endParaRPr lang="ru-RU"/>
        </a:p>
      </dgm:t>
    </dgm:pt>
    <dgm:pt modelId="{A0DBF137-BB4B-4C08-8EE1-D0C8F93E173C}">
      <dgm:prSet phldrT="[Текст]" custT="1"/>
      <dgm:spPr/>
      <dgm:t>
        <a:bodyPr/>
        <a:lstStyle/>
        <a:p>
          <a:endParaRPr lang="ru-RU" sz="1200" dirty="0" smtClean="0">
            <a:latin typeface="Calibri"/>
            <a:ea typeface="Calibri"/>
            <a:cs typeface="Times New Roman"/>
          </a:endParaRPr>
        </a:p>
        <a:p>
          <a:r>
            <a:rPr lang="ru-RU" sz="1400" b="1" dirty="0" smtClean="0">
              <a:solidFill>
                <a:schemeClr val="tx1"/>
              </a:solidFill>
              <a:latin typeface="Times New Roman" panose="02020603050405020304" pitchFamily="18" charset="0"/>
              <a:ea typeface="Calibri"/>
              <a:cs typeface="Times New Roman" panose="02020603050405020304" pitchFamily="18" charset="0"/>
            </a:rPr>
            <a:t>обучение 1-6 классы, с учетом АООП для детей с легкой умственной отсталостью</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D91FFE22-BDD8-4E8F-AF26-C47803D450DE}" type="parTrans" cxnId="{5CB61498-0979-4177-ABEB-5D8F807A3AF2}">
      <dgm:prSet/>
      <dgm:spPr/>
      <dgm:t>
        <a:bodyPr/>
        <a:lstStyle/>
        <a:p>
          <a:endParaRPr lang="ru-RU"/>
        </a:p>
      </dgm:t>
    </dgm:pt>
    <dgm:pt modelId="{EEF3B90B-9498-4AE6-9C99-1901CAB7E0BD}" type="sibTrans" cxnId="{5CB61498-0979-4177-ABEB-5D8F807A3AF2}">
      <dgm:prSet/>
      <dgm:spPr/>
      <dgm:t>
        <a:bodyPr/>
        <a:lstStyle/>
        <a:p>
          <a:endParaRPr lang="ru-RU"/>
        </a:p>
      </dgm:t>
    </dgm:pt>
    <dgm:pt modelId="{0FC9119A-4074-4D7E-BA07-B94CB8CEBB9B}">
      <dgm:prSet phldrT="[Текст]"/>
      <dgm:spPr>
        <a:solidFill>
          <a:schemeClr val="accent3">
            <a:lumMod val="20000"/>
            <a:lumOff val="8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endParaRPr lang="ru-RU" dirty="0"/>
        </a:p>
      </dgm:t>
    </dgm:pt>
    <dgm:pt modelId="{ABD94E01-C7EB-46AE-A4AC-826CB737AA62}" type="parTrans" cxnId="{33B4C49C-3547-4E62-81CC-9AB924CD3242}">
      <dgm:prSet/>
      <dgm:spPr/>
      <dgm:t>
        <a:bodyPr/>
        <a:lstStyle/>
        <a:p>
          <a:endParaRPr lang="ru-RU"/>
        </a:p>
      </dgm:t>
    </dgm:pt>
    <dgm:pt modelId="{3531D04F-1B90-4926-81C8-CFA044656FD0}" type="sibTrans" cxnId="{33B4C49C-3547-4E62-81CC-9AB924CD3242}">
      <dgm:prSet/>
      <dgm:spPr/>
      <dgm:t>
        <a:bodyPr/>
        <a:lstStyle/>
        <a:p>
          <a:endParaRPr lang="ru-RU"/>
        </a:p>
      </dgm:t>
    </dgm:pt>
    <dgm:pt modelId="{6C76FFA0-7440-4561-B1CE-2C4BB0440B47}">
      <dgm:prSet phldrT="[Текст]"/>
      <dgm:spPr/>
      <dgm:t>
        <a:bodyPr/>
        <a:lstStyle/>
        <a:p>
          <a:endParaRPr lang="ru-RU" dirty="0"/>
        </a:p>
      </dgm:t>
    </dgm:pt>
    <dgm:pt modelId="{19DC69CF-3C33-4F68-8123-660303C44A22}" type="parTrans" cxnId="{C03BA649-D523-4E22-ACCF-3D5291EAA0F9}">
      <dgm:prSet/>
      <dgm:spPr/>
      <dgm:t>
        <a:bodyPr/>
        <a:lstStyle/>
        <a:p>
          <a:endParaRPr lang="ru-RU"/>
        </a:p>
      </dgm:t>
    </dgm:pt>
    <dgm:pt modelId="{2A393932-9954-4A1A-A933-945C892F4F43}" type="sibTrans" cxnId="{C03BA649-D523-4E22-ACCF-3D5291EAA0F9}">
      <dgm:prSet/>
      <dgm:spPr/>
      <dgm:t>
        <a:bodyPr/>
        <a:lstStyle/>
        <a:p>
          <a:endParaRPr lang="ru-RU"/>
        </a:p>
      </dgm:t>
    </dgm:pt>
    <dgm:pt modelId="{915F2547-3502-43FE-9DC7-191DC35006F3}">
      <dgm:prSet phldrT="[Текст]"/>
      <dgm:spPr>
        <a:solidFill>
          <a:schemeClr val="accent2">
            <a:lumMod val="40000"/>
            <a:lumOff val="6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endParaRPr lang="ru-RU" dirty="0"/>
        </a:p>
      </dgm:t>
    </dgm:pt>
    <dgm:pt modelId="{D877328E-3464-4461-B08F-335857BBD0F9}" type="parTrans" cxnId="{B825AC43-D11A-4D53-A64C-6340A3826E92}">
      <dgm:prSet/>
      <dgm:spPr/>
      <dgm:t>
        <a:bodyPr/>
        <a:lstStyle/>
        <a:p>
          <a:endParaRPr lang="ru-RU"/>
        </a:p>
      </dgm:t>
    </dgm:pt>
    <dgm:pt modelId="{F5821AA2-9A5E-49B2-B8A5-5772E18225DE}" type="sibTrans" cxnId="{B825AC43-D11A-4D53-A64C-6340A3826E92}">
      <dgm:prSet/>
      <dgm:spPr/>
      <dgm:t>
        <a:bodyPr/>
        <a:lstStyle/>
        <a:p>
          <a:endParaRPr lang="ru-RU"/>
        </a:p>
      </dgm:t>
    </dgm:pt>
    <dgm:pt modelId="{1806E73C-9CE8-4197-B4E0-3A6ED6A8AD73}" type="pres">
      <dgm:prSet presAssocID="{52C899ED-4CFB-4833-8900-922DAF36B724}" presName="cycleMatrixDiagram" presStyleCnt="0">
        <dgm:presLayoutVars>
          <dgm:chMax val="1"/>
          <dgm:dir/>
          <dgm:animLvl val="lvl"/>
          <dgm:resizeHandles val="exact"/>
        </dgm:presLayoutVars>
      </dgm:prSet>
      <dgm:spPr/>
      <dgm:t>
        <a:bodyPr/>
        <a:lstStyle/>
        <a:p>
          <a:endParaRPr lang="ru-RU"/>
        </a:p>
      </dgm:t>
    </dgm:pt>
    <dgm:pt modelId="{D1AF04D0-A30A-45BF-B39C-CB33D5C1A747}" type="pres">
      <dgm:prSet presAssocID="{52C899ED-4CFB-4833-8900-922DAF36B724}" presName="children" presStyleCnt="0"/>
      <dgm:spPr/>
    </dgm:pt>
    <dgm:pt modelId="{E06C17DA-359A-4010-AE61-6BC4D1F04B0E}" type="pres">
      <dgm:prSet presAssocID="{52C899ED-4CFB-4833-8900-922DAF36B724}" presName="child1group" presStyleCnt="0"/>
      <dgm:spPr/>
    </dgm:pt>
    <dgm:pt modelId="{04A76D47-0601-4F9A-99CC-FAEA2DA389B1}" type="pres">
      <dgm:prSet presAssocID="{52C899ED-4CFB-4833-8900-922DAF36B724}" presName="child1" presStyleLbl="bgAcc1" presStyleIdx="0" presStyleCnt="4"/>
      <dgm:spPr/>
      <dgm:t>
        <a:bodyPr/>
        <a:lstStyle/>
        <a:p>
          <a:endParaRPr lang="ru-RU"/>
        </a:p>
      </dgm:t>
    </dgm:pt>
    <dgm:pt modelId="{62873050-132A-44F4-A797-4971E6389134}" type="pres">
      <dgm:prSet presAssocID="{52C899ED-4CFB-4833-8900-922DAF36B724}" presName="child1Text" presStyleLbl="bgAcc1" presStyleIdx="0" presStyleCnt="4">
        <dgm:presLayoutVars>
          <dgm:bulletEnabled val="1"/>
        </dgm:presLayoutVars>
      </dgm:prSet>
      <dgm:spPr/>
      <dgm:t>
        <a:bodyPr/>
        <a:lstStyle/>
        <a:p>
          <a:endParaRPr lang="ru-RU"/>
        </a:p>
      </dgm:t>
    </dgm:pt>
    <dgm:pt modelId="{1A01E0ED-5B23-41D5-ACEA-CB6C6DCA22B7}" type="pres">
      <dgm:prSet presAssocID="{52C899ED-4CFB-4833-8900-922DAF36B724}" presName="child2group" presStyleCnt="0"/>
      <dgm:spPr/>
    </dgm:pt>
    <dgm:pt modelId="{A313185B-AFE1-4943-B486-F962D558A5B3}" type="pres">
      <dgm:prSet presAssocID="{52C899ED-4CFB-4833-8900-922DAF36B724}" presName="child2" presStyleLbl="bgAcc1" presStyleIdx="1" presStyleCnt="4"/>
      <dgm:spPr/>
      <dgm:t>
        <a:bodyPr/>
        <a:lstStyle/>
        <a:p>
          <a:endParaRPr lang="ru-RU"/>
        </a:p>
      </dgm:t>
    </dgm:pt>
    <dgm:pt modelId="{D50FC964-0B0A-4BA0-88A3-1C95E45A5685}" type="pres">
      <dgm:prSet presAssocID="{52C899ED-4CFB-4833-8900-922DAF36B724}" presName="child2Text" presStyleLbl="bgAcc1" presStyleIdx="1" presStyleCnt="4">
        <dgm:presLayoutVars>
          <dgm:bulletEnabled val="1"/>
        </dgm:presLayoutVars>
      </dgm:prSet>
      <dgm:spPr/>
      <dgm:t>
        <a:bodyPr/>
        <a:lstStyle/>
        <a:p>
          <a:endParaRPr lang="ru-RU"/>
        </a:p>
      </dgm:t>
    </dgm:pt>
    <dgm:pt modelId="{31808200-DB72-4181-BB0C-C1286BBAAF7B}" type="pres">
      <dgm:prSet presAssocID="{52C899ED-4CFB-4833-8900-922DAF36B724}" presName="child3group" presStyleCnt="0"/>
      <dgm:spPr/>
    </dgm:pt>
    <dgm:pt modelId="{057B0EF9-0066-41E8-9929-9ABC8EAE015D}" type="pres">
      <dgm:prSet presAssocID="{52C899ED-4CFB-4833-8900-922DAF36B724}" presName="child3" presStyleLbl="bgAcc1" presStyleIdx="2" presStyleCnt="4"/>
      <dgm:spPr/>
      <dgm:t>
        <a:bodyPr/>
        <a:lstStyle/>
        <a:p>
          <a:endParaRPr lang="ru-RU"/>
        </a:p>
      </dgm:t>
    </dgm:pt>
    <dgm:pt modelId="{D8499C30-3B57-44A7-9FD3-B5D3DF6EC2EB}" type="pres">
      <dgm:prSet presAssocID="{52C899ED-4CFB-4833-8900-922DAF36B724}" presName="child3Text" presStyleLbl="bgAcc1" presStyleIdx="2" presStyleCnt="4">
        <dgm:presLayoutVars>
          <dgm:bulletEnabled val="1"/>
        </dgm:presLayoutVars>
      </dgm:prSet>
      <dgm:spPr/>
      <dgm:t>
        <a:bodyPr/>
        <a:lstStyle/>
        <a:p>
          <a:endParaRPr lang="ru-RU"/>
        </a:p>
      </dgm:t>
    </dgm:pt>
    <dgm:pt modelId="{75DEA529-FAB4-4863-86C7-EE9196A68A55}" type="pres">
      <dgm:prSet presAssocID="{52C899ED-4CFB-4833-8900-922DAF36B724}" presName="child4group" presStyleCnt="0"/>
      <dgm:spPr/>
    </dgm:pt>
    <dgm:pt modelId="{3811175D-FB78-464A-A2FC-8302C7C34580}" type="pres">
      <dgm:prSet presAssocID="{52C899ED-4CFB-4833-8900-922DAF36B724}" presName="child4" presStyleLbl="bgAcc1" presStyleIdx="3" presStyleCnt="4"/>
      <dgm:spPr/>
      <dgm:t>
        <a:bodyPr/>
        <a:lstStyle/>
        <a:p>
          <a:endParaRPr lang="ru-RU"/>
        </a:p>
      </dgm:t>
    </dgm:pt>
    <dgm:pt modelId="{B0F311AA-1FD1-4B90-9B06-C3288BCAB4E5}" type="pres">
      <dgm:prSet presAssocID="{52C899ED-4CFB-4833-8900-922DAF36B724}" presName="child4Text" presStyleLbl="bgAcc1" presStyleIdx="3" presStyleCnt="4">
        <dgm:presLayoutVars>
          <dgm:bulletEnabled val="1"/>
        </dgm:presLayoutVars>
      </dgm:prSet>
      <dgm:spPr/>
      <dgm:t>
        <a:bodyPr/>
        <a:lstStyle/>
        <a:p>
          <a:endParaRPr lang="ru-RU"/>
        </a:p>
      </dgm:t>
    </dgm:pt>
    <dgm:pt modelId="{C4E98023-CCA3-4D39-B1E3-39939AB2E7C4}" type="pres">
      <dgm:prSet presAssocID="{52C899ED-4CFB-4833-8900-922DAF36B724}" presName="childPlaceholder" presStyleCnt="0"/>
      <dgm:spPr/>
    </dgm:pt>
    <dgm:pt modelId="{C96E7E08-D106-4175-846B-BE2887D35E21}" type="pres">
      <dgm:prSet presAssocID="{52C899ED-4CFB-4833-8900-922DAF36B724}" presName="circle" presStyleCnt="0"/>
      <dgm:spPr/>
    </dgm:pt>
    <dgm:pt modelId="{EE591871-2ABF-46ED-96AD-4463559E40A3}" type="pres">
      <dgm:prSet presAssocID="{52C899ED-4CFB-4833-8900-922DAF36B724}" presName="quadrant1" presStyleLbl="node1" presStyleIdx="0" presStyleCnt="4">
        <dgm:presLayoutVars>
          <dgm:chMax val="1"/>
          <dgm:bulletEnabled val="1"/>
        </dgm:presLayoutVars>
      </dgm:prSet>
      <dgm:spPr/>
      <dgm:t>
        <a:bodyPr/>
        <a:lstStyle/>
        <a:p>
          <a:endParaRPr lang="ru-RU"/>
        </a:p>
      </dgm:t>
    </dgm:pt>
    <dgm:pt modelId="{5E0F681E-D402-495E-A4BB-AD248A42B287}" type="pres">
      <dgm:prSet presAssocID="{52C899ED-4CFB-4833-8900-922DAF36B724}" presName="quadrant2" presStyleLbl="node1" presStyleIdx="1" presStyleCnt="4" custLinFactNeighborX="1716" custLinFactNeighborY="1396">
        <dgm:presLayoutVars>
          <dgm:chMax val="1"/>
          <dgm:bulletEnabled val="1"/>
        </dgm:presLayoutVars>
      </dgm:prSet>
      <dgm:spPr/>
      <dgm:t>
        <a:bodyPr/>
        <a:lstStyle/>
        <a:p>
          <a:endParaRPr lang="ru-RU"/>
        </a:p>
      </dgm:t>
    </dgm:pt>
    <dgm:pt modelId="{0A10F4E8-8A68-408F-8157-3C1FF9D8435E}" type="pres">
      <dgm:prSet presAssocID="{52C899ED-4CFB-4833-8900-922DAF36B724}" presName="quadrant3" presStyleLbl="node1" presStyleIdx="2" presStyleCnt="4">
        <dgm:presLayoutVars>
          <dgm:chMax val="1"/>
          <dgm:bulletEnabled val="1"/>
        </dgm:presLayoutVars>
      </dgm:prSet>
      <dgm:spPr/>
      <dgm:t>
        <a:bodyPr/>
        <a:lstStyle/>
        <a:p>
          <a:endParaRPr lang="ru-RU"/>
        </a:p>
      </dgm:t>
    </dgm:pt>
    <dgm:pt modelId="{FFEDC5A8-C4E3-4ECE-A64C-16D9263CA869}" type="pres">
      <dgm:prSet presAssocID="{52C899ED-4CFB-4833-8900-922DAF36B724}" presName="quadrant4" presStyleLbl="node1" presStyleIdx="3" presStyleCnt="4">
        <dgm:presLayoutVars>
          <dgm:chMax val="1"/>
          <dgm:bulletEnabled val="1"/>
        </dgm:presLayoutVars>
      </dgm:prSet>
      <dgm:spPr/>
      <dgm:t>
        <a:bodyPr/>
        <a:lstStyle/>
        <a:p>
          <a:endParaRPr lang="ru-RU"/>
        </a:p>
      </dgm:t>
    </dgm:pt>
    <dgm:pt modelId="{7E7CF9EA-4D39-4B7F-863D-30B113C71537}" type="pres">
      <dgm:prSet presAssocID="{52C899ED-4CFB-4833-8900-922DAF36B724}" presName="quadrantPlaceholder" presStyleCnt="0"/>
      <dgm:spPr/>
    </dgm:pt>
    <dgm:pt modelId="{1CA794FA-55E3-4D24-8674-07ED52A158F5}" type="pres">
      <dgm:prSet presAssocID="{52C899ED-4CFB-4833-8900-922DAF36B724}" presName="center1" presStyleLbl="fgShp" presStyleIdx="0" presStyleCnt="2"/>
      <dgm:spPr/>
    </dgm:pt>
    <dgm:pt modelId="{B567B4EA-137B-4E3F-A3B6-CB3BF5C23E3E}" type="pres">
      <dgm:prSet presAssocID="{52C899ED-4CFB-4833-8900-922DAF36B724}" presName="center2" presStyleLbl="fgShp" presStyleIdx="1" presStyleCnt="2"/>
      <dgm:spPr/>
    </dgm:pt>
  </dgm:ptLst>
  <dgm:cxnLst>
    <dgm:cxn modelId="{E5A97789-2B44-4D79-A2EA-FB4D539D30AF}" type="presOf" srcId="{0FC9119A-4074-4D7E-BA07-B94CB8CEBB9B}" destId="{057B0EF9-0066-41E8-9929-9ABC8EAE015D}" srcOrd="0" destOrd="0" presId="urn:microsoft.com/office/officeart/2005/8/layout/cycle4"/>
    <dgm:cxn modelId="{5CB61498-0979-4177-ABEB-5D8F807A3AF2}" srcId="{52C899ED-4CFB-4833-8900-922DAF36B724}" destId="{A0DBF137-BB4B-4C08-8EE1-D0C8F93E173C}" srcOrd="2" destOrd="0" parTransId="{D91FFE22-BDD8-4E8F-AF26-C47803D450DE}" sibTransId="{EEF3B90B-9498-4AE6-9C99-1901CAB7E0BD}"/>
    <dgm:cxn modelId="{1B760C97-EEE2-4B2E-9ADF-8709683B5884}" type="presOf" srcId="{FE5BEDC9-511A-40F9-BE39-A36F058A1C6B}" destId="{A313185B-AFE1-4943-B486-F962D558A5B3}" srcOrd="0" destOrd="0" presId="urn:microsoft.com/office/officeart/2005/8/layout/cycle4"/>
    <dgm:cxn modelId="{A954AB5F-BE40-49D7-9EE1-234EC90B33AC}" type="presOf" srcId="{A0DBF137-BB4B-4C08-8EE1-D0C8F93E173C}" destId="{0A10F4E8-8A68-408F-8157-3C1FF9D8435E}" srcOrd="0" destOrd="0" presId="urn:microsoft.com/office/officeart/2005/8/layout/cycle4"/>
    <dgm:cxn modelId="{4F3F5CB0-D73F-4949-97D5-A229EAEA5AAA}" type="presOf" srcId="{B93AB046-F7BD-43C7-8F33-B8A1160FE478}" destId="{04A76D47-0601-4F9A-99CC-FAEA2DA389B1}" srcOrd="0" destOrd="0" presId="urn:microsoft.com/office/officeart/2005/8/layout/cycle4"/>
    <dgm:cxn modelId="{F11E1D96-BDAB-4019-AB09-5EFC9A8F6485}" srcId="{52C899ED-4CFB-4833-8900-922DAF36B724}" destId="{3F659531-4E66-4B08-B078-0B1ED99E34A8}" srcOrd="1" destOrd="0" parTransId="{AB450F58-22CF-4248-BFB0-5CAE56A47819}" sibTransId="{6CEB3520-EAC8-42BA-9E2E-D14C23B0D639}"/>
    <dgm:cxn modelId="{D19DDF62-60C8-47A7-BBCE-7DB59CE842D3}" type="presOf" srcId="{52C899ED-4CFB-4833-8900-922DAF36B724}" destId="{1806E73C-9CE8-4197-B4E0-3A6ED6A8AD73}" srcOrd="0" destOrd="0" presId="urn:microsoft.com/office/officeart/2005/8/layout/cycle4"/>
    <dgm:cxn modelId="{7F23E3B3-213F-4E37-A662-1FAAEC9BB1B7}" type="presOf" srcId="{915F2547-3502-43FE-9DC7-191DC35006F3}" destId="{B0F311AA-1FD1-4B90-9B06-C3288BCAB4E5}" srcOrd="1" destOrd="0" presId="urn:microsoft.com/office/officeart/2005/8/layout/cycle4"/>
    <dgm:cxn modelId="{6C59560A-B0A6-4622-AB23-4B0E6FC934DD}" type="presOf" srcId="{B93AB046-F7BD-43C7-8F33-B8A1160FE478}" destId="{62873050-132A-44F4-A797-4971E6389134}" srcOrd="1" destOrd="0" presId="urn:microsoft.com/office/officeart/2005/8/layout/cycle4"/>
    <dgm:cxn modelId="{C03BA649-D523-4E22-ACCF-3D5291EAA0F9}" srcId="{52C899ED-4CFB-4833-8900-922DAF36B724}" destId="{6C76FFA0-7440-4561-B1CE-2C4BB0440B47}" srcOrd="3" destOrd="0" parTransId="{19DC69CF-3C33-4F68-8123-660303C44A22}" sibTransId="{2A393932-9954-4A1A-A933-945C892F4F43}"/>
    <dgm:cxn modelId="{1DAF6AC1-C0E9-49CA-9725-8942074D7A26}" type="presOf" srcId="{77A19760-7B11-472F-A740-9BAC86C1CAE8}" destId="{EE591871-2ABF-46ED-96AD-4463559E40A3}" srcOrd="0" destOrd="0" presId="urn:microsoft.com/office/officeart/2005/8/layout/cycle4"/>
    <dgm:cxn modelId="{33B4C49C-3547-4E62-81CC-9AB924CD3242}" srcId="{A0DBF137-BB4B-4C08-8EE1-D0C8F93E173C}" destId="{0FC9119A-4074-4D7E-BA07-B94CB8CEBB9B}" srcOrd="0" destOrd="0" parTransId="{ABD94E01-C7EB-46AE-A4AC-826CB737AA62}" sibTransId="{3531D04F-1B90-4926-81C8-CFA044656FD0}"/>
    <dgm:cxn modelId="{B825AC43-D11A-4D53-A64C-6340A3826E92}" srcId="{6C76FFA0-7440-4561-B1CE-2C4BB0440B47}" destId="{915F2547-3502-43FE-9DC7-191DC35006F3}" srcOrd="0" destOrd="0" parTransId="{D877328E-3464-4461-B08F-335857BBD0F9}" sibTransId="{F5821AA2-9A5E-49B2-B8A5-5772E18225DE}"/>
    <dgm:cxn modelId="{25C138E3-FFE9-469C-9E2C-532962361B1C}" srcId="{52C899ED-4CFB-4833-8900-922DAF36B724}" destId="{77A19760-7B11-472F-A740-9BAC86C1CAE8}" srcOrd="0" destOrd="0" parTransId="{A3C91550-B476-4458-BE56-A9B8A5B3BF39}" sibTransId="{9D7B4906-1564-402E-8100-31CB38591035}"/>
    <dgm:cxn modelId="{6E392C5C-2882-4BA9-8D5C-909D787EE8CD}" type="presOf" srcId="{0FC9119A-4074-4D7E-BA07-B94CB8CEBB9B}" destId="{D8499C30-3B57-44A7-9FD3-B5D3DF6EC2EB}" srcOrd="1" destOrd="0" presId="urn:microsoft.com/office/officeart/2005/8/layout/cycle4"/>
    <dgm:cxn modelId="{E0E339C3-8F52-42A5-923B-3D7FD4679E62}" srcId="{77A19760-7B11-472F-A740-9BAC86C1CAE8}" destId="{B93AB046-F7BD-43C7-8F33-B8A1160FE478}" srcOrd="0" destOrd="0" parTransId="{469A593C-6DEC-4027-A40E-4A7E836993EE}" sibTransId="{402B04D6-BE3C-4943-8E7D-C9DB7815A560}"/>
    <dgm:cxn modelId="{D229CEFD-ABA6-4618-8737-00487F09EFF5}" type="presOf" srcId="{FE5BEDC9-511A-40F9-BE39-A36F058A1C6B}" destId="{D50FC964-0B0A-4BA0-88A3-1C95E45A5685}" srcOrd="1" destOrd="0" presId="urn:microsoft.com/office/officeart/2005/8/layout/cycle4"/>
    <dgm:cxn modelId="{C5D0F1BC-A0DD-4399-8ACE-BFC06348CF65}" type="presOf" srcId="{3F659531-4E66-4B08-B078-0B1ED99E34A8}" destId="{5E0F681E-D402-495E-A4BB-AD248A42B287}" srcOrd="0" destOrd="0" presId="urn:microsoft.com/office/officeart/2005/8/layout/cycle4"/>
    <dgm:cxn modelId="{97E58D6A-8D3F-4413-9106-78B6A8D0EA67}" type="presOf" srcId="{915F2547-3502-43FE-9DC7-191DC35006F3}" destId="{3811175D-FB78-464A-A2FC-8302C7C34580}" srcOrd="0" destOrd="0" presId="urn:microsoft.com/office/officeart/2005/8/layout/cycle4"/>
    <dgm:cxn modelId="{FB951E6B-35EF-4050-A859-E8E3672A4AC5}" type="presOf" srcId="{6C76FFA0-7440-4561-B1CE-2C4BB0440B47}" destId="{FFEDC5A8-C4E3-4ECE-A64C-16D9263CA869}" srcOrd="0" destOrd="0" presId="urn:microsoft.com/office/officeart/2005/8/layout/cycle4"/>
    <dgm:cxn modelId="{19691D31-DA07-413B-A85C-071AA2EEF682}" srcId="{3F659531-4E66-4B08-B078-0B1ED99E34A8}" destId="{FE5BEDC9-511A-40F9-BE39-A36F058A1C6B}" srcOrd="0" destOrd="0" parTransId="{71CEDC86-D1E4-4BF6-A49A-435C936AEF3D}" sibTransId="{35425DD8-BEB8-4AA0-A344-6DCE522EEB3A}"/>
    <dgm:cxn modelId="{55993116-1CA0-429A-B58F-537715CBA475}" type="presParOf" srcId="{1806E73C-9CE8-4197-B4E0-3A6ED6A8AD73}" destId="{D1AF04D0-A30A-45BF-B39C-CB33D5C1A747}" srcOrd="0" destOrd="0" presId="urn:microsoft.com/office/officeart/2005/8/layout/cycle4"/>
    <dgm:cxn modelId="{722405D4-3726-4404-8E27-253F6CE44A7A}" type="presParOf" srcId="{D1AF04D0-A30A-45BF-B39C-CB33D5C1A747}" destId="{E06C17DA-359A-4010-AE61-6BC4D1F04B0E}" srcOrd="0" destOrd="0" presId="urn:microsoft.com/office/officeart/2005/8/layout/cycle4"/>
    <dgm:cxn modelId="{0E6F6046-D683-4811-BF4F-705C91B8EA25}" type="presParOf" srcId="{E06C17DA-359A-4010-AE61-6BC4D1F04B0E}" destId="{04A76D47-0601-4F9A-99CC-FAEA2DA389B1}" srcOrd="0" destOrd="0" presId="urn:microsoft.com/office/officeart/2005/8/layout/cycle4"/>
    <dgm:cxn modelId="{74895B42-A4D7-4F3C-92F5-609647AD17D8}" type="presParOf" srcId="{E06C17DA-359A-4010-AE61-6BC4D1F04B0E}" destId="{62873050-132A-44F4-A797-4971E6389134}" srcOrd="1" destOrd="0" presId="urn:microsoft.com/office/officeart/2005/8/layout/cycle4"/>
    <dgm:cxn modelId="{805A1381-20C9-4049-B24F-0DBA7E7A86CF}" type="presParOf" srcId="{D1AF04D0-A30A-45BF-B39C-CB33D5C1A747}" destId="{1A01E0ED-5B23-41D5-ACEA-CB6C6DCA22B7}" srcOrd="1" destOrd="0" presId="urn:microsoft.com/office/officeart/2005/8/layout/cycle4"/>
    <dgm:cxn modelId="{BE9104BF-D4AA-4EDA-893C-F02BC980D98E}" type="presParOf" srcId="{1A01E0ED-5B23-41D5-ACEA-CB6C6DCA22B7}" destId="{A313185B-AFE1-4943-B486-F962D558A5B3}" srcOrd="0" destOrd="0" presId="urn:microsoft.com/office/officeart/2005/8/layout/cycle4"/>
    <dgm:cxn modelId="{EEC10157-0018-4CB6-B0D3-BE1B36CAE6F5}" type="presParOf" srcId="{1A01E0ED-5B23-41D5-ACEA-CB6C6DCA22B7}" destId="{D50FC964-0B0A-4BA0-88A3-1C95E45A5685}" srcOrd="1" destOrd="0" presId="urn:microsoft.com/office/officeart/2005/8/layout/cycle4"/>
    <dgm:cxn modelId="{51DE6043-4E69-424D-BF1C-12DD03ED9C75}" type="presParOf" srcId="{D1AF04D0-A30A-45BF-B39C-CB33D5C1A747}" destId="{31808200-DB72-4181-BB0C-C1286BBAAF7B}" srcOrd="2" destOrd="0" presId="urn:microsoft.com/office/officeart/2005/8/layout/cycle4"/>
    <dgm:cxn modelId="{27CD3E09-13A0-4994-8C8E-3010C9305278}" type="presParOf" srcId="{31808200-DB72-4181-BB0C-C1286BBAAF7B}" destId="{057B0EF9-0066-41E8-9929-9ABC8EAE015D}" srcOrd="0" destOrd="0" presId="urn:microsoft.com/office/officeart/2005/8/layout/cycle4"/>
    <dgm:cxn modelId="{F76D2FCB-03B9-4AD2-8389-274B637FCCB8}" type="presParOf" srcId="{31808200-DB72-4181-BB0C-C1286BBAAF7B}" destId="{D8499C30-3B57-44A7-9FD3-B5D3DF6EC2EB}" srcOrd="1" destOrd="0" presId="urn:microsoft.com/office/officeart/2005/8/layout/cycle4"/>
    <dgm:cxn modelId="{59B438AC-A05F-4FE0-A8D4-4B9196194FD4}" type="presParOf" srcId="{D1AF04D0-A30A-45BF-B39C-CB33D5C1A747}" destId="{75DEA529-FAB4-4863-86C7-EE9196A68A55}" srcOrd="3" destOrd="0" presId="urn:microsoft.com/office/officeart/2005/8/layout/cycle4"/>
    <dgm:cxn modelId="{254A0076-FCCC-4C9C-B9AF-B72EE2EC7A7C}" type="presParOf" srcId="{75DEA529-FAB4-4863-86C7-EE9196A68A55}" destId="{3811175D-FB78-464A-A2FC-8302C7C34580}" srcOrd="0" destOrd="0" presId="urn:microsoft.com/office/officeart/2005/8/layout/cycle4"/>
    <dgm:cxn modelId="{26661001-5B5C-4190-87AD-37C8E84CA607}" type="presParOf" srcId="{75DEA529-FAB4-4863-86C7-EE9196A68A55}" destId="{B0F311AA-1FD1-4B90-9B06-C3288BCAB4E5}" srcOrd="1" destOrd="0" presId="urn:microsoft.com/office/officeart/2005/8/layout/cycle4"/>
    <dgm:cxn modelId="{5A9B7849-ADB5-487A-8102-28681FDD8494}" type="presParOf" srcId="{D1AF04D0-A30A-45BF-B39C-CB33D5C1A747}" destId="{C4E98023-CCA3-4D39-B1E3-39939AB2E7C4}" srcOrd="4" destOrd="0" presId="urn:microsoft.com/office/officeart/2005/8/layout/cycle4"/>
    <dgm:cxn modelId="{CC0C4A63-2E35-40FD-ACE7-0A25740AB9E5}" type="presParOf" srcId="{1806E73C-9CE8-4197-B4E0-3A6ED6A8AD73}" destId="{C96E7E08-D106-4175-846B-BE2887D35E21}" srcOrd="1" destOrd="0" presId="urn:microsoft.com/office/officeart/2005/8/layout/cycle4"/>
    <dgm:cxn modelId="{F172797B-D0F2-4443-B0B1-E948096D689D}" type="presParOf" srcId="{C96E7E08-D106-4175-846B-BE2887D35E21}" destId="{EE591871-2ABF-46ED-96AD-4463559E40A3}" srcOrd="0" destOrd="0" presId="urn:microsoft.com/office/officeart/2005/8/layout/cycle4"/>
    <dgm:cxn modelId="{34CE77C5-AEA1-40A3-ACA0-3A4ED33754C9}" type="presParOf" srcId="{C96E7E08-D106-4175-846B-BE2887D35E21}" destId="{5E0F681E-D402-495E-A4BB-AD248A42B287}" srcOrd="1" destOrd="0" presId="urn:microsoft.com/office/officeart/2005/8/layout/cycle4"/>
    <dgm:cxn modelId="{3A4CBAB3-93FF-4ECB-A76F-1CFDFCFBE103}" type="presParOf" srcId="{C96E7E08-D106-4175-846B-BE2887D35E21}" destId="{0A10F4E8-8A68-408F-8157-3C1FF9D8435E}" srcOrd="2" destOrd="0" presId="urn:microsoft.com/office/officeart/2005/8/layout/cycle4"/>
    <dgm:cxn modelId="{4CAB176B-B6AA-4137-A442-51855AB60FE3}" type="presParOf" srcId="{C96E7E08-D106-4175-846B-BE2887D35E21}" destId="{FFEDC5A8-C4E3-4ECE-A64C-16D9263CA869}" srcOrd="3" destOrd="0" presId="urn:microsoft.com/office/officeart/2005/8/layout/cycle4"/>
    <dgm:cxn modelId="{D287C38C-7DEA-4A66-83F4-B7C7A7BB2CB5}" type="presParOf" srcId="{C96E7E08-D106-4175-846B-BE2887D35E21}" destId="{7E7CF9EA-4D39-4B7F-863D-30B113C71537}" srcOrd="4" destOrd="0" presId="urn:microsoft.com/office/officeart/2005/8/layout/cycle4"/>
    <dgm:cxn modelId="{DD36020C-8536-42A1-8BFA-55B0AE8EB45F}" type="presParOf" srcId="{1806E73C-9CE8-4197-B4E0-3A6ED6A8AD73}" destId="{1CA794FA-55E3-4D24-8674-07ED52A158F5}" srcOrd="2" destOrd="0" presId="urn:microsoft.com/office/officeart/2005/8/layout/cycle4"/>
    <dgm:cxn modelId="{B591864F-EBFA-4936-9A79-29F2A6AC2AE9}" type="presParOf" srcId="{1806E73C-9CE8-4197-B4E0-3A6ED6A8AD73}" destId="{B567B4EA-137B-4E3F-A3B6-CB3BF5C23E3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2929E0-435B-498E-B2B5-C6AA334C9DF0}" type="doc">
      <dgm:prSet loTypeId="urn:microsoft.com/office/officeart/2005/8/layout/cycle8" loCatId="cycle" qsTypeId="urn:microsoft.com/office/officeart/2005/8/quickstyle/3d3" qsCatId="3D" csTypeId="urn:microsoft.com/office/officeart/2005/8/colors/colorful3" csCatId="colorful" phldr="1"/>
      <dgm:spPr/>
    </dgm:pt>
    <dgm:pt modelId="{360F2C0D-FDD1-42D1-B077-C72CD514AA24}">
      <dgm:prSet phldrT="[Текст]" custT="1"/>
      <dgm:spPr/>
      <dgm:t>
        <a:bodyPr/>
        <a:lstStyle/>
        <a:p>
          <a:r>
            <a:rPr lang="ru-RU" sz="1600" b="1" dirty="0" smtClean="0">
              <a:solidFill>
                <a:srgbClr val="C00000"/>
              </a:solidFill>
              <a:latin typeface="Times New Roman" panose="02020603050405020304" pitchFamily="18" charset="0"/>
              <a:cs typeface="Times New Roman" panose="02020603050405020304" pitchFamily="18" charset="0"/>
            </a:rPr>
            <a:t>Вариант 2.2 - </a:t>
          </a:r>
          <a:r>
            <a:rPr lang="ru-RU" sz="1300" b="1" dirty="0" smtClean="0">
              <a:solidFill>
                <a:schemeClr val="tx2">
                  <a:lumMod val="75000"/>
                </a:schemeClr>
              </a:solidFill>
              <a:latin typeface="Times New Roman" panose="02020603050405020304" pitchFamily="18" charset="0"/>
              <a:cs typeface="Times New Roman" panose="02020603050405020304" pitchFamily="18" charset="0"/>
            </a:rPr>
            <a:t>для обучающихся с кохлеарной имплантацией</a:t>
          </a:r>
          <a:endParaRPr lang="ru-RU" sz="1300" b="1" dirty="0">
            <a:solidFill>
              <a:schemeClr val="tx2">
                <a:lumMod val="75000"/>
              </a:schemeClr>
            </a:solidFill>
            <a:latin typeface="Times New Roman" panose="02020603050405020304" pitchFamily="18" charset="0"/>
            <a:cs typeface="Times New Roman" panose="02020603050405020304" pitchFamily="18" charset="0"/>
          </a:endParaRPr>
        </a:p>
      </dgm:t>
    </dgm:pt>
    <dgm:pt modelId="{3ACF1954-AFDF-4DDF-8EE2-8C381070881A}" type="parTrans" cxnId="{BE3B6202-B289-4C55-8877-442BBF1C3323}">
      <dgm:prSet/>
      <dgm:spPr/>
      <dgm:t>
        <a:bodyPr/>
        <a:lstStyle/>
        <a:p>
          <a:endParaRPr lang="ru-RU"/>
        </a:p>
      </dgm:t>
    </dgm:pt>
    <dgm:pt modelId="{0F7B4D03-8B46-450B-AAE8-C67A61B56824}" type="sibTrans" cxnId="{BE3B6202-B289-4C55-8877-442BBF1C3323}">
      <dgm:prSet/>
      <dgm:spPr/>
      <dgm:t>
        <a:bodyPr/>
        <a:lstStyle/>
        <a:p>
          <a:endParaRPr lang="ru-RU"/>
        </a:p>
      </dgm:t>
    </dgm:pt>
    <dgm:pt modelId="{E2413ECE-F463-416E-8B9B-1DDF3276DBA7}">
      <dgm:prSet phldrT="[Текст]" custT="1"/>
      <dgm:spPr/>
      <dgm:t>
        <a:bodyPr/>
        <a:lstStyle/>
        <a:p>
          <a:r>
            <a:rPr lang="ru-RU" sz="1400" b="1" dirty="0" smtClean="0">
              <a:solidFill>
                <a:srgbClr val="C00000"/>
              </a:solidFill>
              <a:latin typeface="Times New Roman" panose="02020603050405020304" pitchFamily="18" charset="0"/>
              <a:cs typeface="Times New Roman" panose="02020603050405020304" pitchFamily="18" charset="0"/>
            </a:rPr>
            <a:t>Вариант 2.3</a:t>
          </a:r>
          <a:r>
            <a:rPr lang="ru-RU" sz="1000" b="1" dirty="0" smtClean="0">
              <a:solidFill>
                <a:schemeClr val="bg2">
                  <a:lumMod val="10000"/>
                </a:schemeClr>
              </a:solidFill>
              <a:latin typeface="Times New Roman" panose="02020603050405020304" pitchFamily="18" charset="0"/>
              <a:cs typeface="Times New Roman" panose="02020603050405020304" pitchFamily="18" charset="0"/>
            </a:rPr>
            <a:t>. - для  слабослышащих, позднооглохших обучающихся с легкой умственной отсталостью и ЗПР (со слуховыми аппаратами или имплантами)</a:t>
          </a:r>
          <a:endParaRPr lang="ru-RU" sz="1000" b="1" dirty="0">
            <a:solidFill>
              <a:schemeClr val="bg2">
                <a:lumMod val="10000"/>
              </a:schemeClr>
            </a:solidFill>
            <a:latin typeface="Times New Roman" panose="02020603050405020304" pitchFamily="18" charset="0"/>
            <a:cs typeface="Times New Roman" panose="02020603050405020304" pitchFamily="18" charset="0"/>
          </a:endParaRPr>
        </a:p>
      </dgm:t>
    </dgm:pt>
    <dgm:pt modelId="{C0672D28-FB2B-487E-A212-B4BCC9EE047E}" type="parTrans" cxnId="{BE95413D-D943-4257-8526-40B33E63B218}">
      <dgm:prSet/>
      <dgm:spPr/>
      <dgm:t>
        <a:bodyPr/>
        <a:lstStyle/>
        <a:p>
          <a:endParaRPr lang="ru-RU"/>
        </a:p>
      </dgm:t>
    </dgm:pt>
    <dgm:pt modelId="{3C084FBF-0F28-4AFD-BAC0-1D1DDC433358}" type="sibTrans" cxnId="{BE95413D-D943-4257-8526-40B33E63B218}">
      <dgm:prSet/>
      <dgm:spPr/>
      <dgm:t>
        <a:bodyPr/>
        <a:lstStyle/>
        <a:p>
          <a:endParaRPr lang="ru-RU"/>
        </a:p>
      </dgm:t>
    </dgm:pt>
    <dgm:pt modelId="{DACD5B41-D043-423F-9201-200855471D99}">
      <dgm:prSet phldrT="[Текст]" custT="1"/>
      <dgm:spPr/>
      <dgm:t>
        <a:bodyPr/>
        <a:lstStyle/>
        <a:p>
          <a:r>
            <a:rPr lang="ru-RU" sz="1400" b="1" dirty="0" smtClean="0">
              <a:solidFill>
                <a:schemeClr val="bg2">
                  <a:lumMod val="25000"/>
                </a:schemeClr>
              </a:solidFill>
              <a:latin typeface="Times New Roman" panose="02020603050405020304" pitchFamily="18" charset="0"/>
              <a:cs typeface="Times New Roman" panose="02020603050405020304" pitchFamily="18" charset="0"/>
            </a:rPr>
            <a:t> </a:t>
          </a:r>
          <a:r>
            <a:rPr lang="ru-RU" sz="1400" b="1" dirty="0" smtClean="0">
              <a:solidFill>
                <a:srgbClr val="993300"/>
              </a:solidFill>
              <a:latin typeface="Times New Roman" panose="02020603050405020304" pitchFamily="18" charset="0"/>
              <a:cs typeface="Times New Roman" panose="02020603050405020304" pitchFamily="18" charset="0"/>
            </a:rPr>
            <a:t>Вариант 2.1</a:t>
          </a:r>
          <a:r>
            <a:rPr lang="ru-RU" sz="1400" b="1" dirty="0" smtClean="0">
              <a:solidFill>
                <a:schemeClr val="bg2">
                  <a:lumMod val="25000"/>
                </a:schemeClr>
              </a:solidFill>
              <a:latin typeface="Times New Roman" panose="02020603050405020304" pitchFamily="18" charset="0"/>
              <a:cs typeface="Times New Roman" panose="02020603050405020304" pitchFamily="18" charset="0"/>
            </a:rPr>
            <a:t>.</a:t>
          </a:r>
          <a:r>
            <a:rPr lang="ru-RU" sz="1100" b="1" dirty="0" smtClean="0">
              <a:solidFill>
                <a:schemeClr val="bg2">
                  <a:lumMod val="25000"/>
                </a:schemeClr>
              </a:solidFill>
              <a:latin typeface="Times New Roman" panose="02020603050405020304" pitchFamily="18" charset="0"/>
              <a:cs typeface="Times New Roman" panose="02020603050405020304" pitchFamily="18" charset="0"/>
            </a:rPr>
            <a:t> -АООП НОО для слабослышащих, позднооглохших обучающихся (инклюзия)</a:t>
          </a:r>
          <a:endParaRPr lang="ru-RU" sz="1100" b="1" dirty="0">
            <a:solidFill>
              <a:schemeClr val="bg2">
                <a:lumMod val="25000"/>
              </a:schemeClr>
            </a:solidFill>
            <a:latin typeface="Times New Roman" panose="02020603050405020304" pitchFamily="18" charset="0"/>
            <a:cs typeface="Times New Roman" panose="02020603050405020304" pitchFamily="18" charset="0"/>
          </a:endParaRPr>
        </a:p>
      </dgm:t>
    </dgm:pt>
    <dgm:pt modelId="{6A55E75F-0BD6-4928-B0A0-5D7AE3611DA2}" type="parTrans" cxnId="{394F6252-3E2F-4677-B2C5-C70B86D2BFB0}">
      <dgm:prSet/>
      <dgm:spPr/>
      <dgm:t>
        <a:bodyPr/>
        <a:lstStyle/>
        <a:p>
          <a:endParaRPr lang="ru-RU"/>
        </a:p>
      </dgm:t>
    </dgm:pt>
    <dgm:pt modelId="{1D064C3B-5DD4-4365-96FD-E0114B9540A6}" type="sibTrans" cxnId="{394F6252-3E2F-4677-B2C5-C70B86D2BFB0}">
      <dgm:prSet/>
      <dgm:spPr/>
      <dgm:t>
        <a:bodyPr/>
        <a:lstStyle/>
        <a:p>
          <a:endParaRPr lang="ru-RU"/>
        </a:p>
      </dgm:t>
    </dgm:pt>
    <dgm:pt modelId="{4103EFB3-AA30-41CF-9E7D-3C373DED3802}" type="pres">
      <dgm:prSet presAssocID="{152929E0-435B-498E-B2B5-C6AA334C9DF0}" presName="compositeShape" presStyleCnt="0">
        <dgm:presLayoutVars>
          <dgm:chMax val="7"/>
          <dgm:dir/>
          <dgm:resizeHandles val="exact"/>
        </dgm:presLayoutVars>
      </dgm:prSet>
      <dgm:spPr/>
    </dgm:pt>
    <dgm:pt modelId="{0B46BCC2-77E7-4106-8F3A-3E005E57D148}" type="pres">
      <dgm:prSet presAssocID="{152929E0-435B-498E-B2B5-C6AA334C9DF0}" presName="wedge1" presStyleLbl="node1" presStyleIdx="0" presStyleCnt="3" custLinFactNeighborX="2083" custLinFactNeighborY="-1027"/>
      <dgm:spPr/>
      <dgm:t>
        <a:bodyPr/>
        <a:lstStyle/>
        <a:p>
          <a:endParaRPr lang="ru-RU"/>
        </a:p>
      </dgm:t>
    </dgm:pt>
    <dgm:pt modelId="{F972F198-5AD4-4D24-817E-8B5A947990DA}" type="pres">
      <dgm:prSet presAssocID="{152929E0-435B-498E-B2B5-C6AA334C9DF0}" presName="dummy1a" presStyleCnt="0"/>
      <dgm:spPr/>
    </dgm:pt>
    <dgm:pt modelId="{004F5178-BE67-46F3-9A8B-0D1303BAA410}" type="pres">
      <dgm:prSet presAssocID="{152929E0-435B-498E-B2B5-C6AA334C9DF0}" presName="dummy1b" presStyleCnt="0"/>
      <dgm:spPr/>
    </dgm:pt>
    <dgm:pt modelId="{21A0DCEA-00F7-4476-95C7-516696227E8E}" type="pres">
      <dgm:prSet presAssocID="{152929E0-435B-498E-B2B5-C6AA334C9DF0}" presName="wedge1Tx" presStyleLbl="node1" presStyleIdx="0" presStyleCnt="3">
        <dgm:presLayoutVars>
          <dgm:chMax val="0"/>
          <dgm:chPref val="0"/>
          <dgm:bulletEnabled val="1"/>
        </dgm:presLayoutVars>
      </dgm:prSet>
      <dgm:spPr/>
      <dgm:t>
        <a:bodyPr/>
        <a:lstStyle/>
        <a:p>
          <a:endParaRPr lang="ru-RU"/>
        </a:p>
      </dgm:t>
    </dgm:pt>
    <dgm:pt modelId="{785CF504-50AF-486C-8E20-558A04F101A8}" type="pres">
      <dgm:prSet presAssocID="{152929E0-435B-498E-B2B5-C6AA334C9DF0}" presName="wedge2" presStyleLbl="node1" presStyleIdx="1" presStyleCnt="3"/>
      <dgm:spPr/>
      <dgm:t>
        <a:bodyPr/>
        <a:lstStyle/>
        <a:p>
          <a:endParaRPr lang="ru-RU"/>
        </a:p>
      </dgm:t>
    </dgm:pt>
    <dgm:pt modelId="{FC813798-A8D1-41EE-A37C-E213BF1C860D}" type="pres">
      <dgm:prSet presAssocID="{152929E0-435B-498E-B2B5-C6AA334C9DF0}" presName="dummy2a" presStyleCnt="0"/>
      <dgm:spPr/>
    </dgm:pt>
    <dgm:pt modelId="{0415A5A1-58FF-42E9-9949-AAA0D07EAFE5}" type="pres">
      <dgm:prSet presAssocID="{152929E0-435B-498E-B2B5-C6AA334C9DF0}" presName="dummy2b" presStyleCnt="0"/>
      <dgm:spPr/>
    </dgm:pt>
    <dgm:pt modelId="{F010A380-479A-4D78-AED2-3D3ED8C0DFA8}" type="pres">
      <dgm:prSet presAssocID="{152929E0-435B-498E-B2B5-C6AA334C9DF0}" presName="wedge2Tx" presStyleLbl="node1" presStyleIdx="1" presStyleCnt="3">
        <dgm:presLayoutVars>
          <dgm:chMax val="0"/>
          <dgm:chPref val="0"/>
          <dgm:bulletEnabled val="1"/>
        </dgm:presLayoutVars>
      </dgm:prSet>
      <dgm:spPr/>
      <dgm:t>
        <a:bodyPr/>
        <a:lstStyle/>
        <a:p>
          <a:endParaRPr lang="ru-RU"/>
        </a:p>
      </dgm:t>
    </dgm:pt>
    <dgm:pt modelId="{95F79169-1763-4CFA-AB91-7322A08F8BAC}" type="pres">
      <dgm:prSet presAssocID="{152929E0-435B-498E-B2B5-C6AA334C9DF0}" presName="wedge3" presStyleLbl="node1" presStyleIdx="2" presStyleCnt="3" custLinFactNeighborX="-508" custLinFactNeighborY="-1027"/>
      <dgm:spPr/>
      <dgm:t>
        <a:bodyPr/>
        <a:lstStyle/>
        <a:p>
          <a:endParaRPr lang="ru-RU"/>
        </a:p>
      </dgm:t>
    </dgm:pt>
    <dgm:pt modelId="{356E9EF9-C5C4-4BDF-9726-30D6B3AECE55}" type="pres">
      <dgm:prSet presAssocID="{152929E0-435B-498E-B2B5-C6AA334C9DF0}" presName="dummy3a" presStyleCnt="0"/>
      <dgm:spPr/>
    </dgm:pt>
    <dgm:pt modelId="{8F1FF295-39D4-4782-B6D3-DD120DBB56A4}" type="pres">
      <dgm:prSet presAssocID="{152929E0-435B-498E-B2B5-C6AA334C9DF0}" presName="dummy3b" presStyleCnt="0"/>
      <dgm:spPr/>
    </dgm:pt>
    <dgm:pt modelId="{CDDAC368-99EC-4EAF-8443-6E52CA9637E8}" type="pres">
      <dgm:prSet presAssocID="{152929E0-435B-498E-B2B5-C6AA334C9DF0}" presName="wedge3Tx" presStyleLbl="node1" presStyleIdx="2" presStyleCnt="3">
        <dgm:presLayoutVars>
          <dgm:chMax val="0"/>
          <dgm:chPref val="0"/>
          <dgm:bulletEnabled val="1"/>
        </dgm:presLayoutVars>
      </dgm:prSet>
      <dgm:spPr/>
      <dgm:t>
        <a:bodyPr/>
        <a:lstStyle/>
        <a:p>
          <a:endParaRPr lang="ru-RU"/>
        </a:p>
      </dgm:t>
    </dgm:pt>
    <dgm:pt modelId="{BD594D5C-B3BF-4C4E-B0EF-F656241BACC5}" type="pres">
      <dgm:prSet presAssocID="{0F7B4D03-8B46-450B-AAE8-C67A61B56824}" presName="arrowWedge1" presStyleLbl="fgSibTrans2D1" presStyleIdx="0" presStyleCnt="3"/>
      <dgm:spPr/>
    </dgm:pt>
    <dgm:pt modelId="{546621F4-55F1-46EE-8DB6-6F6E12734AC3}" type="pres">
      <dgm:prSet presAssocID="{3C084FBF-0F28-4AFD-BAC0-1D1DDC433358}" presName="arrowWedge2" presStyleLbl="fgSibTrans2D1" presStyleIdx="1" presStyleCnt="3"/>
      <dgm:spPr/>
    </dgm:pt>
    <dgm:pt modelId="{590F3BDB-13BD-4527-801F-0C7B529A3866}" type="pres">
      <dgm:prSet presAssocID="{1D064C3B-5DD4-4365-96FD-E0114B9540A6}" presName="arrowWedge3" presStyleLbl="fgSibTrans2D1" presStyleIdx="2" presStyleCnt="3"/>
      <dgm:spPr/>
    </dgm:pt>
  </dgm:ptLst>
  <dgm:cxnLst>
    <dgm:cxn modelId="{BE3B6202-B289-4C55-8877-442BBF1C3323}" srcId="{152929E0-435B-498E-B2B5-C6AA334C9DF0}" destId="{360F2C0D-FDD1-42D1-B077-C72CD514AA24}" srcOrd="0" destOrd="0" parTransId="{3ACF1954-AFDF-4DDF-8EE2-8C381070881A}" sibTransId="{0F7B4D03-8B46-450B-AAE8-C67A61B56824}"/>
    <dgm:cxn modelId="{6933DB47-62F2-4CD3-A74B-87A7D3839533}" type="presOf" srcId="{DACD5B41-D043-423F-9201-200855471D99}" destId="{95F79169-1763-4CFA-AB91-7322A08F8BAC}" srcOrd="0" destOrd="0" presId="urn:microsoft.com/office/officeart/2005/8/layout/cycle8"/>
    <dgm:cxn modelId="{394F6252-3E2F-4677-B2C5-C70B86D2BFB0}" srcId="{152929E0-435B-498E-B2B5-C6AA334C9DF0}" destId="{DACD5B41-D043-423F-9201-200855471D99}" srcOrd="2" destOrd="0" parTransId="{6A55E75F-0BD6-4928-B0A0-5D7AE3611DA2}" sibTransId="{1D064C3B-5DD4-4365-96FD-E0114B9540A6}"/>
    <dgm:cxn modelId="{BE95413D-D943-4257-8526-40B33E63B218}" srcId="{152929E0-435B-498E-B2B5-C6AA334C9DF0}" destId="{E2413ECE-F463-416E-8B9B-1DDF3276DBA7}" srcOrd="1" destOrd="0" parTransId="{C0672D28-FB2B-487E-A212-B4BCC9EE047E}" sibTransId="{3C084FBF-0F28-4AFD-BAC0-1D1DDC433358}"/>
    <dgm:cxn modelId="{D1D0602D-02C4-463F-AC05-2335144B29F2}" type="presOf" srcId="{152929E0-435B-498E-B2B5-C6AA334C9DF0}" destId="{4103EFB3-AA30-41CF-9E7D-3C373DED3802}" srcOrd="0" destOrd="0" presId="urn:microsoft.com/office/officeart/2005/8/layout/cycle8"/>
    <dgm:cxn modelId="{2D0F0DA6-0C3C-46A0-BCDE-8F1F69E3BBE4}" type="presOf" srcId="{DACD5B41-D043-423F-9201-200855471D99}" destId="{CDDAC368-99EC-4EAF-8443-6E52CA9637E8}" srcOrd="1" destOrd="0" presId="urn:microsoft.com/office/officeart/2005/8/layout/cycle8"/>
    <dgm:cxn modelId="{57F6DEC4-65F4-48A3-9A0F-C57786354889}" type="presOf" srcId="{E2413ECE-F463-416E-8B9B-1DDF3276DBA7}" destId="{F010A380-479A-4D78-AED2-3D3ED8C0DFA8}" srcOrd="1" destOrd="0" presId="urn:microsoft.com/office/officeart/2005/8/layout/cycle8"/>
    <dgm:cxn modelId="{5DF3F713-11A9-4B58-8F94-F78C5CB778EF}" type="presOf" srcId="{E2413ECE-F463-416E-8B9B-1DDF3276DBA7}" destId="{785CF504-50AF-486C-8E20-558A04F101A8}" srcOrd="0" destOrd="0" presId="urn:microsoft.com/office/officeart/2005/8/layout/cycle8"/>
    <dgm:cxn modelId="{6AF43258-AC2E-481D-830F-0C2A6E74AEBA}" type="presOf" srcId="{360F2C0D-FDD1-42D1-B077-C72CD514AA24}" destId="{21A0DCEA-00F7-4476-95C7-516696227E8E}" srcOrd="1" destOrd="0" presId="urn:microsoft.com/office/officeart/2005/8/layout/cycle8"/>
    <dgm:cxn modelId="{68DA60FE-A415-450E-A5B0-AF8235768ADE}" type="presOf" srcId="{360F2C0D-FDD1-42D1-B077-C72CD514AA24}" destId="{0B46BCC2-77E7-4106-8F3A-3E005E57D148}" srcOrd="0" destOrd="0" presId="urn:microsoft.com/office/officeart/2005/8/layout/cycle8"/>
    <dgm:cxn modelId="{3E6F56AB-8A2C-4BDE-B28B-3B6FC754501A}" type="presParOf" srcId="{4103EFB3-AA30-41CF-9E7D-3C373DED3802}" destId="{0B46BCC2-77E7-4106-8F3A-3E005E57D148}" srcOrd="0" destOrd="0" presId="urn:microsoft.com/office/officeart/2005/8/layout/cycle8"/>
    <dgm:cxn modelId="{834F0158-E341-48B2-B078-5475874EFBC5}" type="presParOf" srcId="{4103EFB3-AA30-41CF-9E7D-3C373DED3802}" destId="{F972F198-5AD4-4D24-817E-8B5A947990DA}" srcOrd="1" destOrd="0" presId="urn:microsoft.com/office/officeart/2005/8/layout/cycle8"/>
    <dgm:cxn modelId="{BCC3D0F7-D980-40FD-93D8-AC6D5184B7EC}" type="presParOf" srcId="{4103EFB3-AA30-41CF-9E7D-3C373DED3802}" destId="{004F5178-BE67-46F3-9A8B-0D1303BAA410}" srcOrd="2" destOrd="0" presId="urn:microsoft.com/office/officeart/2005/8/layout/cycle8"/>
    <dgm:cxn modelId="{27D6CA11-ABEF-4227-B270-14361FDD270E}" type="presParOf" srcId="{4103EFB3-AA30-41CF-9E7D-3C373DED3802}" destId="{21A0DCEA-00F7-4476-95C7-516696227E8E}" srcOrd="3" destOrd="0" presId="urn:microsoft.com/office/officeart/2005/8/layout/cycle8"/>
    <dgm:cxn modelId="{2D974787-C73C-4B0C-AB55-75346142396D}" type="presParOf" srcId="{4103EFB3-AA30-41CF-9E7D-3C373DED3802}" destId="{785CF504-50AF-486C-8E20-558A04F101A8}" srcOrd="4" destOrd="0" presId="urn:microsoft.com/office/officeart/2005/8/layout/cycle8"/>
    <dgm:cxn modelId="{B0800E2C-ED0F-46A7-8F04-4E31D520FEC4}" type="presParOf" srcId="{4103EFB3-AA30-41CF-9E7D-3C373DED3802}" destId="{FC813798-A8D1-41EE-A37C-E213BF1C860D}" srcOrd="5" destOrd="0" presId="urn:microsoft.com/office/officeart/2005/8/layout/cycle8"/>
    <dgm:cxn modelId="{FFF7C75C-9B0F-434F-AD3E-83DD07B0C13E}" type="presParOf" srcId="{4103EFB3-AA30-41CF-9E7D-3C373DED3802}" destId="{0415A5A1-58FF-42E9-9949-AAA0D07EAFE5}" srcOrd="6" destOrd="0" presId="urn:microsoft.com/office/officeart/2005/8/layout/cycle8"/>
    <dgm:cxn modelId="{F8E84581-950B-4CD9-B370-26CA0989F5A8}" type="presParOf" srcId="{4103EFB3-AA30-41CF-9E7D-3C373DED3802}" destId="{F010A380-479A-4D78-AED2-3D3ED8C0DFA8}" srcOrd="7" destOrd="0" presId="urn:microsoft.com/office/officeart/2005/8/layout/cycle8"/>
    <dgm:cxn modelId="{2E660BBD-0B47-4EEB-88F1-69662D5B0001}" type="presParOf" srcId="{4103EFB3-AA30-41CF-9E7D-3C373DED3802}" destId="{95F79169-1763-4CFA-AB91-7322A08F8BAC}" srcOrd="8" destOrd="0" presId="urn:microsoft.com/office/officeart/2005/8/layout/cycle8"/>
    <dgm:cxn modelId="{72E6D299-3D86-4B91-B4B9-397DE387D41C}" type="presParOf" srcId="{4103EFB3-AA30-41CF-9E7D-3C373DED3802}" destId="{356E9EF9-C5C4-4BDF-9726-30D6B3AECE55}" srcOrd="9" destOrd="0" presId="urn:microsoft.com/office/officeart/2005/8/layout/cycle8"/>
    <dgm:cxn modelId="{3AC1778A-68EB-4613-BC59-973FC75F847A}" type="presParOf" srcId="{4103EFB3-AA30-41CF-9E7D-3C373DED3802}" destId="{8F1FF295-39D4-4782-B6D3-DD120DBB56A4}" srcOrd="10" destOrd="0" presId="urn:microsoft.com/office/officeart/2005/8/layout/cycle8"/>
    <dgm:cxn modelId="{11F934F7-699F-4143-9CFC-56611D192C87}" type="presParOf" srcId="{4103EFB3-AA30-41CF-9E7D-3C373DED3802}" destId="{CDDAC368-99EC-4EAF-8443-6E52CA9637E8}" srcOrd="11" destOrd="0" presId="urn:microsoft.com/office/officeart/2005/8/layout/cycle8"/>
    <dgm:cxn modelId="{285E1E4E-6359-4A33-A696-3B8DA7844546}" type="presParOf" srcId="{4103EFB3-AA30-41CF-9E7D-3C373DED3802}" destId="{BD594D5C-B3BF-4C4E-B0EF-F656241BACC5}" srcOrd="12" destOrd="0" presId="urn:microsoft.com/office/officeart/2005/8/layout/cycle8"/>
    <dgm:cxn modelId="{B19FECEB-94E6-4E09-8743-DAF88BA7FFF2}" type="presParOf" srcId="{4103EFB3-AA30-41CF-9E7D-3C373DED3802}" destId="{546621F4-55F1-46EE-8DB6-6F6E12734AC3}" srcOrd="13" destOrd="0" presId="urn:microsoft.com/office/officeart/2005/8/layout/cycle8"/>
    <dgm:cxn modelId="{F7D8970E-AFD3-4920-90C8-5EEFFCF8E34D}" type="presParOf" srcId="{4103EFB3-AA30-41CF-9E7D-3C373DED3802}" destId="{590F3BDB-13BD-4527-801F-0C7B529A386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170BB7-9C15-46E3-AD27-13FECF35BF38}" type="doc">
      <dgm:prSet loTypeId="urn:microsoft.com/office/officeart/2008/layout/VerticalCircleList" loCatId="list" qsTypeId="urn:microsoft.com/office/officeart/2005/8/quickstyle/simple5" qsCatId="simple" csTypeId="urn:microsoft.com/office/officeart/2005/8/colors/colorful1" csCatId="colorful" phldr="1"/>
      <dgm:spPr/>
      <dgm:t>
        <a:bodyPr/>
        <a:lstStyle/>
        <a:p>
          <a:endParaRPr lang="ru-RU"/>
        </a:p>
      </dgm:t>
    </dgm:pt>
    <dgm:pt modelId="{E071E735-2B9B-4E20-B789-B5A7FA271E50}">
      <dgm:prSet phldrT="[Текст]" custT="1"/>
      <dgm:spPr/>
      <dgm:t>
        <a:bodyPr/>
        <a:lstStyle/>
        <a:p>
          <a:r>
            <a:rPr lang="en-US" sz="1100" b="1" dirty="0" smtClean="0">
              <a:solidFill>
                <a:srgbClr val="C00000"/>
              </a:solidFill>
              <a:latin typeface="Times New Roman" panose="02020603050405020304" pitchFamily="18" charset="0"/>
              <a:cs typeface="Times New Roman" panose="02020603050405020304" pitchFamily="18" charset="0"/>
            </a:rPr>
            <a:t>I</a:t>
          </a:r>
          <a:r>
            <a:rPr lang="ru-RU" sz="1100" b="1" dirty="0" smtClean="0">
              <a:solidFill>
                <a:srgbClr val="C00000"/>
              </a:solidFill>
              <a:latin typeface="Times New Roman" panose="02020603050405020304" pitchFamily="18" charset="0"/>
              <a:cs typeface="Times New Roman" panose="02020603050405020304" pitchFamily="18" charset="0"/>
            </a:rPr>
            <a:t> Отделение -  Срок </a:t>
          </a:r>
        </a:p>
        <a:p>
          <a:r>
            <a:rPr lang="ru-RU" sz="1100" b="1" dirty="0" smtClean="0">
              <a:solidFill>
                <a:srgbClr val="C00000"/>
              </a:solidFill>
              <a:latin typeface="Times New Roman" panose="02020603050405020304" pitchFamily="18" charset="0"/>
              <a:cs typeface="Times New Roman" panose="02020603050405020304" pitchFamily="18" charset="0"/>
            </a:rPr>
            <a:t>обучения   4 года, 1-4 классы</a:t>
          </a:r>
          <a:endParaRPr lang="ru-RU" sz="1100" b="1" dirty="0">
            <a:solidFill>
              <a:srgbClr val="C00000"/>
            </a:solidFill>
            <a:latin typeface="Times New Roman" panose="02020603050405020304" pitchFamily="18" charset="0"/>
            <a:cs typeface="Times New Roman" panose="02020603050405020304" pitchFamily="18" charset="0"/>
          </a:endParaRPr>
        </a:p>
      </dgm:t>
    </dgm:pt>
    <dgm:pt modelId="{35B2AB0E-92FF-4D26-8564-04A60F1B005C}" type="parTrans" cxnId="{D3A446F8-9D7B-4008-9D3B-18080E94D39D}">
      <dgm:prSet/>
      <dgm:spPr/>
      <dgm:t>
        <a:bodyPr/>
        <a:lstStyle/>
        <a:p>
          <a:endParaRPr lang="ru-RU"/>
        </a:p>
      </dgm:t>
    </dgm:pt>
    <dgm:pt modelId="{6F38AEE5-C37A-4A4D-BBBD-4913B10B9F64}" type="sibTrans" cxnId="{D3A446F8-9D7B-4008-9D3B-18080E94D39D}">
      <dgm:prSet/>
      <dgm:spPr/>
      <dgm:t>
        <a:bodyPr/>
        <a:lstStyle/>
        <a:p>
          <a:endParaRPr lang="ru-RU"/>
        </a:p>
      </dgm:t>
    </dgm:pt>
    <dgm:pt modelId="{315D2BE2-1189-4748-9343-F2E9A943CD6B}">
      <dgm:prSet phldrT="[Текст]" custT="1"/>
      <dgm:spPr/>
      <dgm:t>
        <a:bodyPr/>
        <a:lstStyle/>
        <a:p>
          <a:r>
            <a:rPr lang="ru-RU" sz="700" dirty="0" smtClean="0"/>
            <a:t> </a:t>
          </a:r>
          <a:r>
            <a:rPr lang="ru-RU" sz="1050" b="1" dirty="0" smtClean="0">
              <a:latin typeface="Times New Roman" panose="02020603050405020304" pitchFamily="18" charset="0"/>
              <a:cs typeface="Times New Roman" panose="02020603050405020304" pitchFamily="18" charset="0"/>
            </a:rPr>
            <a:t>Максимальная </a:t>
          </a:r>
          <a:r>
            <a:rPr lang="ru-RU" sz="900" b="1" dirty="0" smtClean="0">
              <a:latin typeface="Times New Roman" panose="02020603050405020304" pitchFamily="18" charset="0"/>
              <a:cs typeface="Times New Roman" panose="02020603050405020304" pitchFamily="18" charset="0"/>
            </a:rPr>
            <a:t>н</a:t>
          </a:r>
          <a:r>
            <a:rPr lang="ru-RU" sz="1200" b="1" dirty="0" smtClean="0">
              <a:latin typeface="Times New Roman" panose="02020603050405020304" pitchFamily="18" charset="0"/>
              <a:cs typeface="Times New Roman" panose="02020603050405020304" pitchFamily="18" charset="0"/>
            </a:rPr>
            <a:t>едельная нагрузка (5-дневка): Обязательная часть:</a:t>
          </a:r>
        </a:p>
        <a:p>
          <a:r>
            <a:rPr lang="ru-RU" sz="1200" b="1" dirty="0" smtClean="0">
              <a:latin typeface="Times New Roman" panose="02020603050405020304" pitchFamily="18" charset="0"/>
              <a:cs typeface="Times New Roman" panose="02020603050405020304" pitchFamily="18" charset="0"/>
            </a:rPr>
            <a:t>1 кл.-21 час, 2-4 кл.-23 часа</a:t>
          </a:r>
          <a:endParaRPr lang="ru-RU" sz="1200" b="1" dirty="0">
            <a:latin typeface="Times New Roman" panose="02020603050405020304" pitchFamily="18" charset="0"/>
            <a:cs typeface="Times New Roman" panose="02020603050405020304" pitchFamily="18" charset="0"/>
          </a:endParaRPr>
        </a:p>
      </dgm:t>
    </dgm:pt>
    <dgm:pt modelId="{61EBDF14-44B8-4710-A12B-E4EC5B31A92B}" type="parTrans" cxnId="{F62ACB34-291D-4F6A-9B1E-A14951AA69FD}">
      <dgm:prSet/>
      <dgm:spPr/>
      <dgm:t>
        <a:bodyPr/>
        <a:lstStyle/>
        <a:p>
          <a:endParaRPr lang="ru-RU"/>
        </a:p>
      </dgm:t>
    </dgm:pt>
    <dgm:pt modelId="{DEBDE739-81D2-4B45-B698-6ADC262953EB}" type="sibTrans" cxnId="{F62ACB34-291D-4F6A-9B1E-A14951AA69FD}">
      <dgm:prSet/>
      <dgm:spPr/>
      <dgm:t>
        <a:bodyPr/>
        <a:lstStyle/>
        <a:p>
          <a:endParaRPr lang="ru-RU"/>
        </a:p>
      </dgm:t>
    </dgm:pt>
    <dgm:pt modelId="{DC7123DD-3707-47C1-B49E-AF26E05D8E0C}">
      <dgm:prSet phldrT="[Текст]" custT="1"/>
      <dgm:spPr/>
      <dgm:t>
        <a:bodyPr/>
        <a:lstStyle/>
        <a:p>
          <a:r>
            <a:rPr lang="ru-RU" sz="1200" b="1" dirty="0" smtClean="0">
              <a:latin typeface="Times New Roman" panose="02020603050405020304" pitchFamily="18" charset="0"/>
              <a:cs typeface="Times New Roman" panose="02020603050405020304" pitchFamily="18" charset="0"/>
            </a:rPr>
            <a:t>Внеурочная+коррекционно-развивающая деятельность - 10 часов</a:t>
          </a:r>
          <a:endParaRPr lang="ru-RU" sz="1200" b="1" dirty="0">
            <a:latin typeface="Times New Roman" panose="02020603050405020304" pitchFamily="18" charset="0"/>
            <a:cs typeface="Times New Roman" panose="02020603050405020304" pitchFamily="18" charset="0"/>
          </a:endParaRPr>
        </a:p>
      </dgm:t>
    </dgm:pt>
    <dgm:pt modelId="{90262EE9-670B-4572-B57E-58A37DCE8F4B}" type="parTrans" cxnId="{96DC1777-9837-4520-BAD9-B473BD6CCBF8}">
      <dgm:prSet/>
      <dgm:spPr/>
      <dgm:t>
        <a:bodyPr/>
        <a:lstStyle/>
        <a:p>
          <a:endParaRPr lang="ru-RU"/>
        </a:p>
      </dgm:t>
    </dgm:pt>
    <dgm:pt modelId="{959AD765-9838-40E3-AD21-2946CD3CD855}" type="sibTrans" cxnId="{96DC1777-9837-4520-BAD9-B473BD6CCBF8}">
      <dgm:prSet/>
      <dgm:spPr/>
      <dgm:t>
        <a:bodyPr/>
        <a:lstStyle/>
        <a:p>
          <a:endParaRPr lang="ru-RU"/>
        </a:p>
      </dgm:t>
    </dgm:pt>
    <dgm:pt modelId="{E63183A1-2F14-4A7D-B514-9B93A90D55F5}">
      <dgm:prSet phldrT="[Текст]"/>
      <dgm:spPr/>
      <dgm:t>
        <a:bodyPr/>
        <a:lstStyle/>
        <a:p>
          <a:r>
            <a:rPr lang="ru-RU" b="1" dirty="0" smtClean="0">
              <a:solidFill>
                <a:srgbClr val="C00000"/>
              </a:solidFill>
              <a:latin typeface="Times New Roman" panose="02020603050405020304" pitchFamily="18" charset="0"/>
              <a:cs typeface="Times New Roman" panose="02020603050405020304" pitchFamily="18" charset="0"/>
            </a:rPr>
            <a:t>П Отделение -  Срок обучения 5 лет, 1-5 классы</a:t>
          </a:r>
          <a:endParaRPr lang="ru-RU" b="1" dirty="0">
            <a:solidFill>
              <a:srgbClr val="C00000"/>
            </a:solidFill>
            <a:latin typeface="Times New Roman" panose="02020603050405020304" pitchFamily="18" charset="0"/>
            <a:cs typeface="Times New Roman" panose="02020603050405020304" pitchFamily="18" charset="0"/>
          </a:endParaRPr>
        </a:p>
      </dgm:t>
    </dgm:pt>
    <dgm:pt modelId="{0C4FC723-7360-4698-9713-CB30099F6117}" type="parTrans" cxnId="{212A0C5D-3D37-4D4B-9F0C-1883B06A5109}">
      <dgm:prSet/>
      <dgm:spPr/>
      <dgm:t>
        <a:bodyPr/>
        <a:lstStyle/>
        <a:p>
          <a:endParaRPr lang="ru-RU"/>
        </a:p>
      </dgm:t>
    </dgm:pt>
    <dgm:pt modelId="{7999BC3A-B8CE-49F8-A02A-E43B10E67588}" type="sibTrans" cxnId="{212A0C5D-3D37-4D4B-9F0C-1883B06A5109}">
      <dgm:prSet/>
      <dgm:spPr/>
      <dgm:t>
        <a:bodyPr/>
        <a:lstStyle/>
        <a:p>
          <a:endParaRPr lang="ru-RU"/>
        </a:p>
      </dgm:t>
    </dgm:pt>
    <dgm:pt modelId="{CFAE6952-6B2F-4843-9B25-46C16A65F67E}">
      <dgm:prSet phldrT="[Текст]" custT="1"/>
      <dgm:spPr/>
      <dgm:t>
        <a:bodyPr/>
        <a:lstStyle/>
        <a:p>
          <a:r>
            <a:rPr lang="ru-RU" sz="1100" b="1" dirty="0" smtClean="0">
              <a:latin typeface="Times New Roman" panose="02020603050405020304" pitchFamily="18" charset="0"/>
              <a:cs typeface="Times New Roman" panose="02020603050405020304" pitchFamily="18" charset="0"/>
            </a:rPr>
            <a:t>Во П Отделении срок обучения может быть увеличен до 6 лет +1 дополнительный класс</a:t>
          </a:r>
          <a:endParaRPr lang="ru-RU" sz="1100" b="1" dirty="0">
            <a:latin typeface="Times New Roman" panose="02020603050405020304" pitchFamily="18" charset="0"/>
            <a:cs typeface="Times New Roman" panose="02020603050405020304" pitchFamily="18" charset="0"/>
          </a:endParaRPr>
        </a:p>
      </dgm:t>
    </dgm:pt>
    <dgm:pt modelId="{69E928BA-A59D-4AE2-A0CF-2FDFFC57BC5B}" type="parTrans" cxnId="{BECE960F-F05F-411F-9E27-4CC4FDBBD4A0}">
      <dgm:prSet/>
      <dgm:spPr/>
      <dgm:t>
        <a:bodyPr/>
        <a:lstStyle/>
        <a:p>
          <a:endParaRPr lang="ru-RU"/>
        </a:p>
      </dgm:t>
    </dgm:pt>
    <dgm:pt modelId="{69930F39-8044-4387-A882-D6A0C720D3C5}" type="sibTrans" cxnId="{BECE960F-F05F-411F-9E27-4CC4FDBBD4A0}">
      <dgm:prSet/>
      <dgm:spPr/>
      <dgm:t>
        <a:bodyPr/>
        <a:lstStyle/>
        <a:p>
          <a:endParaRPr lang="ru-RU"/>
        </a:p>
      </dgm:t>
    </dgm:pt>
    <dgm:pt modelId="{A9F020A6-7D7E-4849-A07E-DFEF29EB7DA0}">
      <dgm:prSet phldrT="[Текст]" custT="1"/>
      <dgm:spPr/>
      <dgm:t>
        <a:bodyPr/>
        <a:lstStyle/>
        <a:p>
          <a:r>
            <a:rPr lang="ru-RU" sz="1050" b="1" dirty="0" smtClean="0">
              <a:latin typeface="Times New Roman" panose="02020603050405020304" pitchFamily="18" charset="0"/>
              <a:cs typeface="Times New Roman" panose="02020603050405020304" pitchFamily="18" charset="0"/>
            </a:rPr>
            <a:t>Максимальная недельная нагрузка:</a:t>
          </a:r>
        </a:p>
        <a:p>
          <a:r>
            <a:rPr lang="ru-RU" sz="1050" b="1" dirty="0" smtClean="0">
              <a:latin typeface="Times New Roman" panose="02020603050405020304" pitchFamily="18" charset="0"/>
              <a:cs typeface="Times New Roman" panose="02020603050405020304" pitchFamily="18" charset="0"/>
            </a:rPr>
            <a:t>Обязательная часть: </a:t>
          </a:r>
        </a:p>
        <a:p>
          <a:r>
            <a:rPr lang="ru-RU" sz="1050" b="1" dirty="0" smtClean="0">
              <a:latin typeface="Times New Roman" panose="02020603050405020304" pitchFamily="18" charset="0"/>
              <a:cs typeface="Times New Roman" panose="02020603050405020304" pitchFamily="18" charset="0"/>
            </a:rPr>
            <a:t>1 доп. и 1 кл. -21 час,</a:t>
          </a:r>
        </a:p>
        <a:p>
          <a:r>
            <a:rPr lang="ru-RU" sz="1050" b="1" dirty="0" smtClean="0">
              <a:latin typeface="Times New Roman" panose="02020603050405020304" pitchFamily="18" charset="0"/>
              <a:cs typeface="Times New Roman" panose="02020603050405020304" pitchFamily="18" charset="0"/>
            </a:rPr>
            <a:t> 2-5 кл. - 23 часа</a:t>
          </a:r>
          <a:endParaRPr lang="ru-RU" sz="1050" b="1" dirty="0">
            <a:latin typeface="Times New Roman" panose="02020603050405020304" pitchFamily="18" charset="0"/>
            <a:cs typeface="Times New Roman" panose="02020603050405020304" pitchFamily="18" charset="0"/>
          </a:endParaRPr>
        </a:p>
      </dgm:t>
    </dgm:pt>
    <dgm:pt modelId="{7F32D555-E278-4D73-9919-35333ACB33B2}" type="parTrans" cxnId="{38192D2F-4E2E-4CE9-A4B7-9379BCF797CD}">
      <dgm:prSet/>
      <dgm:spPr/>
      <dgm:t>
        <a:bodyPr/>
        <a:lstStyle/>
        <a:p>
          <a:endParaRPr lang="ru-RU"/>
        </a:p>
      </dgm:t>
    </dgm:pt>
    <dgm:pt modelId="{3A8C7ECB-79CA-4229-88D2-0AE5EC7C762E}" type="sibTrans" cxnId="{38192D2F-4E2E-4CE9-A4B7-9379BCF797CD}">
      <dgm:prSet/>
      <dgm:spPr/>
      <dgm:t>
        <a:bodyPr/>
        <a:lstStyle/>
        <a:p>
          <a:endParaRPr lang="ru-RU"/>
        </a:p>
      </dgm:t>
    </dgm:pt>
    <dgm:pt modelId="{4098AB61-3AB1-4306-909C-21B1EFAD89CA}" type="pres">
      <dgm:prSet presAssocID="{92170BB7-9C15-46E3-AD27-13FECF35BF38}" presName="Name0" presStyleCnt="0">
        <dgm:presLayoutVars>
          <dgm:dir/>
        </dgm:presLayoutVars>
      </dgm:prSet>
      <dgm:spPr/>
      <dgm:t>
        <a:bodyPr/>
        <a:lstStyle/>
        <a:p>
          <a:endParaRPr lang="ru-RU"/>
        </a:p>
      </dgm:t>
    </dgm:pt>
    <dgm:pt modelId="{3D0CC235-BEA9-4AAE-BBCC-67F61F3D59D5}" type="pres">
      <dgm:prSet presAssocID="{E071E735-2B9B-4E20-B789-B5A7FA271E50}" presName="withChildren" presStyleCnt="0"/>
      <dgm:spPr/>
    </dgm:pt>
    <dgm:pt modelId="{E2B2D308-F006-4FAB-BD23-789D481B1D12}" type="pres">
      <dgm:prSet presAssocID="{E071E735-2B9B-4E20-B789-B5A7FA271E50}" presName="bigCircle" presStyleLbl="vennNode1" presStyleIdx="0" presStyleCnt="6" custLinFactNeighborX="2651" custLinFactNeighborY="-92"/>
      <dgm:spPr/>
    </dgm:pt>
    <dgm:pt modelId="{99B57BC3-F069-4B6E-A51A-F1A8BD4F2EC2}" type="pres">
      <dgm:prSet presAssocID="{E071E735-2B9B-4E20-B789-B5A7FA271E50}" presName="medCircle" presStyleLbl="vennNode1" presStyleIdx="1" presStyleCnt="6"/>
      <dgm:spPr/>
    </dgm:pt>
    <dgm:pt modelId="{E8F98741-9E51-40B6-B8A9-E5F818176865}" type="pres">
      <dgm:prSet presAssocID="{E071E735-2B9B-4E20-B789-B5A7FA271E50}" presName="txLvl1" presStyleLbl="revTx" presStyleIdx="0" presStyleCnt="6"/>
      <dgm:spPr/>
      <dgm:t>
        <a:bodyPr/>
        <a:lstStyle/>
        <a:p>
          <a:endParaRPr lang="ru-RU"/>
        </a:p>
      </dgm:t>
    </dgm:pt>
    <dgm:pt modelId="{0B500915-4BE4-40A4-BF64-F6D624CE61D0}" type="pres">
      <dgm:prSet presAssocID="{E071E735-2B9B-4E20-B789-B5A7FA271E50}" presName="lin" presStyleCnt="0"/>
      <dgm:spPr/>
    </dgm:pt>
    <dgm:pt modelId="{0B1CE816-4191-41C2-A37A-18AD4926DC83}" type="pres">
      <dgm:prSet presAssocID="{315D2BE2-1189-4748-9343-F2E9A943CD6B}" presName="txLvl2" presStyleLbl="revTx" presStyleIdx="1" presStyleCnt="6"/>
      <dgm:spPr/>
      <dgm:t>
        <a:bodyPr/>
        <a:lstStyle/>
        <a:p>
          <a:endParaRPr lang="ru-RU"/>
        </a:p>
      </dgm:t>
    </dgm:pt>
    <dgm:pt modelId="{521448AE-266F-4453-ADED-76F5E7D9AE19}" type="pres">
      <dgm:prSet presAssocID="{DEBDE739-81D2-4B45-B698-6ADC262953EB}" presName="smCircle" presStyleLbl="vennNode1" presStyleIdx="2" presStyleCnt="6"/>
      <dgm:spPr/>
    </dgm:pt>
    <dgm:pt modelId="{783DC39C-31BB-4D15-B447-4AAC82CF4B30}" type="pres">
      <dgm:prSet presAssocID="{DC7123DD-3707-47C1-B49E-AF26E05D8E0C}" presName="txLvl2" presStyleLbl="revTx" presStyleIdx="2" presStyleCnt="6"/>
      <dgm:spPr/>
      <dgm:t>
        <a:bodyPr/>
        <a:lstStyle/>
        <a:p>
          <a:endParaRPr lang="ru-RU"/>
        </a:p>
      </dgm:t>
    </dgm:pt>
    <dgm:pt modelId="{02092517-7C0F-4336-898A-E341CF1F954B}" type="pres">
      <dgm:prSet presAssocID="{E071E735-2B9B-4E20-B789-B5A7FA271E50}" presName="overlap" presStyleCnt="0"/>
      <dgm:spPr/>
    </dgm:pt>
    <dgm:pt modelId="{B3A69BA2-E848-431D-AE6E-B3EA5F51E899}" type="pres">
      <dgm:prSet presAssocID="{E63183A1-2F14-4A7D-B514-9B93A90D55F5}" presName="withChildren" presStyleCnt="0"/>
      <dgm:spPr/>
    </dgm:pt>
    <dgm:pt modelId="{3A4AD763-43A8-415F-97FC-9CF4E5DED135}" type="pres">
      <dgm:prSet presAssocID="{E63183A1-2F14-4A7D-B514-9B93A90D55F5}" presName="bigCircle" presStyleLbl="vennNode1" presStyleIdx="3" presStyleCnt="6"/>
      <dgm:spPr/>
    </dgm:pt>
    <dgm:pt modelId="{A8F76464-6CCC-42C2-BB45-6510DB08287F}" type="pres">
      <dgm:prSet presAssocID="{E63183A1-2F14-4A7D-B514-9B93A90D55F5}" presName="medCircle" presStyleLbl="vennNode1" presStyleIdx="4" presStyleCnt="6"/>
      <dgm:spPr/>
    </dgm:pt>
    <dgm:pt modelId="{52528A7F-3DA5-4015-95E7-5F8C6952EB57}" type="pres">
      <dgm:prSet presAssocID="{E63183A1-2F14-4A7D-B514-9B93A90D55F5}" presName="txLvl1" presStyleLbl="revTx" presStyleIdx="3" presStyleCnt="6"/>
      <dgm:spPr/>
      <dgm:t>
        <a:bodyPr/>
        <a:lstStyle/>
        <a:p>
          <a:endParaRPr lang="ru-RU"/>
        </a:p>
      </dgm:t>
    </dgm:pt>
    <dgm:pt modelId="{051CCBDD-0761-4FE0-8636-393067DD4379}" type="pres">
      <dgm:prSet presAssocID="{E63183A1-2F14-4A7D-B514-9B93A90D55F5}" presName="lin" presStyleCnt="0"/>
      <dgm:spPr/>
    </dgm:pt>
    <dgm:pt modelId="{E9C573FD-21E8-46EB-ADA8-7F1BB9D76490}" type="pres">
      <dgm:prSet presAssocID="{CFAE6952-6B2F-4843-9B25-46C16A65F67E}" presName="txLvl2" presStyleLbl="revTx" presStyleIdx="4" presStyleCnt="6"/>
      <dgm:spPr/>
      <dgm:t>
        <a:bodyPr/>
        <a:lstStyle/>
        <a:p>
          <a:endParaRPr lang="ru-RU"/>
        </a:p>
      </dgm:t>
    </dgm:pt>
    <dgm:pt modelId="{8660E667-D60E-4ED1-8794-403553152DFF}" type="pres">
      <dgm:prSet presAssocID="{69930F39-8044-4387-A882-D6A0C720D3C5}" presName="smCircle" presStyleLbl="vennNode1" presStyleIdx="5" presStyleCnt="6"/>
      <dgm:spPr/>
    </dgm:pt>
    <dgm:pt modelId="{C0FBC4EE-EF87-4C5C-82D5-B20EC55CBD06}" type="pres">
      <dgm:prSet presAssocID="{A9F020A6-7D7E-4849-A07E-DFEF29EB7DA0}" presName="txLvl2" presStyleLbl="revTx" presStyleIdx="5" presStyleCnt="6"/>
      <dgm:spPr/>
      <dgm:t>
        <a:bodyPr/>
        <a:lstStyle/>
        <a:p>
          <a:endParaRPr lang="ru-RU"/>
        </a:p>
      </dgm:t>
    </dgm:pt>
  </dgm:ptLst>
  <dgm:cxnLst>
    <dgm:cxn modelId="{E7031E5C-0B2B-4FB3-AE8F-8D4102A7156F}" type="presOf" srcId="{315D2BE2-1189-4748-9343-F2E9A943CD6B}" destId="{0B1CE816-4191-41C2-A37A-18AD4926DC83}" srcOrd="0" destOrd="0" presId="urn:microsoft.com/office/officeart/2008/layout/VerticalCircleList"/>
    <dgm:cxn modelId="{AEE31C48-6068-4B19-B790-66F3BFF17685}" type="presOf" srcId="{A9F020A6-7D7E-4849-A07E-DFEF29EB7DA0}" destId="{C0FBC4EE-EF87-4C5C-82D5-B20EC55CBD06}" srcOrd="0" destOrd="0" presId="urn:microsoft.com/office/officeart/2008/layout/VerticalCircleList"/>
    <dgm:cxn modelId="{BECE960F-F05F-411F-9E27-4CC4FDBBD4A0}" srcId="{E63183A1-2F14-4A7D-B514-9B93A90D55F5}" destId="{CFAE6952-6B2F-4843-9B25-46C16A65F67E}" srcOrd="0" destOrd="0" parTransId="{69E928BA-A59D-4AE2-A0CF-2FDFFC57BC5B}" sibTransId="{69930F39-8044-4387-A882-D6A0C720D3C5}"/>
    <dgm:cxn modelId="{A1663486-D878-4D54-8AF7-7143F89EF30D}" type="presOf" srcId="{CFAE6952-6B2F-4843-9B25-46C16A65F67E}" destId="{E9C573FD-21E8-46EB-ADA8-7F1BB9D76490}" srcOrd="0" destOrd="0" presId="urn:microsoft.com/office/officeart/2008/layout/VerticalCircleList"/>
    <dgm:cxn modelId="{96DC1777-9837-4520-BAD9-B473BD6CCBF8}" srcId="{E071E735-2B9B-4E20-B789-B5A7FA271E50}" destId="{DC7123DD-3707-47C1-B49E-AF26E05D8E0C}" srcOrd="1" destOrd="0" parTransId="{90262EE9-670B-4572-B57E-58A37DCE8F4B}" sibTransId="{959AD765-9838-40E3-AD21-2946CD3CD855}"/>
    <dgm:cxn modelId="{5481E166-1705-4A11-BE31-EC249AE7BF2F}" type="presOf" srcId="{92170BB7-9C15-46E3-AD27-13FECF35BF38}" destId="{4098AB61-3AB1-4306-909C-21B1EFAD89CA}" srcOrd="0" destOrd="0" presId="urn:microsoft.com/office/officeart/2008/layout/VerticalCircleList"/>
    <dgm:cxn modelId="{212A0C5D-3D37-4D4B-9F0C-1883B06A5109}" srcId="{92170BB7-9C15-46E3-AD27-13FECF35BF38}" destId="{E63183A1-2F14-4A7D-B514-9B93A90D55F5}" srcOrd="1" destOrd="0" parTransId="{0C4FC723-7360-4698-9713-CB30099F6117}" sibTransId="{7999BC3A-B8CE-49F8-A02A-E43B10E67588}"/>
    <dgm:cxn modelId="{38B24594-A69C-4D01-AE27-68B251EA75D6}" type="presOf" srcId="{E63183A1-2F14-4A7D-B514-9B93A90D55F5}" destId="{52528A7F-3DA5-4015-95E7-5F8C6952EB57}" srcOrd="0" destOrd="0" presId="urn:microsoft.com/office/officeart/2008/layout/VerticalCircleList"/>
    <dgm:cxn modelId="{E11122BA-B495-49A6-B665-712732C1AD34}" type="presOf" srcId="{E071E735-2B9B-4E20-B789-B5A7FA271E50}" destId="{E8F98741-9E51-40B6-B8A9-E5F818176865}" srcOrd="0" destOrd="0" presId="urn:microsoft.com/office/officeart/2008/layout/VerticalCircleList"/>
    <dgm:cxn modelId="{D3A446F8-9D7B-4008-9D3B-18080E94D39D}" srcId="{92170BB7-9C15-46E3-AD27-13FECF35BF38}" destId="{E071E735-2B9B-4E20-B789-B5A7FA271E50}" srcOrd="0" destOrd="0" parTransId="{35B2AB0E-92FF-4D26-8564-04A60F1B005C}" sibTransId="{6F38AEE5-C37A-4A4D-BBBD-4913B10B9F64}"/>
    <dgm:cxn modelId="{A0C6BD7B-AB1E-469D-B74D-CD513D87F09E}" type="presOf" srcId="{DC7123DD-3707-47C1-B49E-AF26E05D8E0C}" destId="{783DC39C-31BB-4D15-B447-4AAC82CF4B30}" srcOrd="0" destOrd="0" presId="urn:microsoft.com/office/officeart/2008/layout/VerticalCircleList"/>
    <dgm:cxn modelId="{38192D2F-4E2E-4CE9-A4B7-9379BCF797CD}" srcId="{E63183A1-2F14-4A7D-B514-9B93A90D55F5}" destId="{A9F020A6-7D7E-4849-A07E-DFEF29EB7DA0}" srcOrd="1" destOrd="0" parTransId="{7F32D555-E278-4D73-9919-35333ACB33B2}" sibTransId="{3A8C7ECB-79CA-4229-88D2-0AE5EC7C762E}"/>
    <dgm:cxn modelId="{F62ACB34-291D-4F6A-9B1E-A14951AA69FD}" srcId="{E071E735-2B9B-4E20-B789-B5A7FA271E50}" destId="{315D2BE2-1189-4748-9343-F2E9A943CD6B}" srcOrd="0" destOrd="0" parTransId="{61EBDF14-44B8-4710-A12B-E4EC5B31A92B}" sibTransId="{DEBDE739-81D2-4B45-B698-6ADC262953EB}"/>
    <dgm:cxn modelId="{EAC36CB1-9B7F-4BF1-A1EB-C3A8FF859B6B}" type="presParOf" srcId="{4098AB61-3AB1-4306-909C-21B1EFAD89CA}" destId="{3D0CC235-BEA9-4AAE-BBCC-67F61F3D59D5}" srcOrd="0" destOrd="0" presId="urn:microsoft.com/office/officeart/2008/layout/VerticalCircleList"/>
    <dgm:cxn modelId="{17E02E66-4C8E-4D41-A136-4F4A07A5D2A1}" type="presParOf" srcId="{3D0CC235-BEA9-4AAE-BBCC-67F61F3D59D5}" destId="{E2B2D308-F006-4FAB-BD23-789D481B1D12}" srcOrd="0" destOrd="0" presId="urn:microsoft.com/office/officeart/2008/layout/VerticalCircleList"/>
    <dgm:cxn modelId="{9B2C596F-285C-40D1-8919-0C43A1EBFFAC}" type="presParOf" srcId="{3D0CC235-BEA9-4AAE-BBCC-67F61F3D59D5}" destId="{99B57BC3-F069-4B6E-A51A-F1A8BD4F2EC2}" srcOrd="1" destOrd="0" presId="urn:microsoft.com/office/officeart/2008/layout/VerticalCircleList"/>
    <dgm:cxn modelId="{B0207881-670D-4657-B655-94A7BD228ADB}" type="presParOf" srcId="{3D0CC235-BEA9-4AAE-BBCC-67F61F3D59D5}" destId="{E8F98741-9E51-40B6-B8A9-E5F818176865}" srcOrd="2" destOrd="0" presId="urn:microsoft.com/office/officeart/2008/layout/VerticalCircleList"/>
    <dgm:cxn modelId="{5F24B289-9C60-4EFE-BCFE-ECBC03F306AD}" type="presParOf" srcId="{3D0CC235-BEA9-4AAE-BBCC-67F61F3D59D5}" destId="{0B500915-4BE4-40A4-BF64-F6D624CE61D0}" srcOrd="3" destOrd="0" presId="urn:microsoft.com/office/officeart/2008/layout/VerticalCircleList"/>
    <dgm:cxn modelId="{ECC00757-ADC6-41C1-A46B-11CC197D15E1}" type="presParOf" srcId="{0B500915-4BE4-40A4-BF64-F6D624CE61D0}" destId="{0B1CE816-4191-41C2-A37A-18AD4926DC83}" srcOrd="0" destOrd="0" presId="urn:microsoft.com/office/officeart/2008/layout/VerticalCircleList"/>
    <dgm:cxn modelId="{6EAC2533-09E4-430F-8DF1-8AD2CD30848F}" type="presParOf" srcId="{0B500915-4BE4-40A4-BF64-F6D624CE61D0}" destId="{521448AE-266F-4453-ADED-76F5E7D9AE19}" srcOrd="1" destOrd="0" presId="urn:microsoft.com/office/officeart/2008/layout/VerticalCircleList"/>
    <dgm:cxn modelId="{1E0F88DC-95D6-4AC7-AD9E-C28191C2D002}" type="presParOf" srcId="{0B500915-4BE4-40A4-BF64-F6D624CE61D0}" destId="{783DC39C-31BB-4D15-B447-4AAC82CF4B30}" srcOrd="2" destOrd="0" presId="urn:microsoft.com/office/officeart/2008/layout/VerticalCircleList"/>
    <dgm:cxn modelId="{B19A9671-EFA9-4944-ABAF-8DE65CCF3022}" type="presParOf" srcId="{4098AB61-3AB1-4306-909C-21B1EFAD89CA}" destId="{02092517-7C0F-4336-898A-E341CF1F954B}" srcOrd="1" destOrd="0" presId="urn:microsoft.com/office/officeart/2008/layout/VerticalCircleList"/>
    <dgm:cxn modelId="{15F76BC6-CDBD-415C-9B54-AF0A9F8EDC63}" type="presParOf" srcId="{4098AB61-3AB1-4306-909C-21B1EFAD89CA}" destId="{B3A69BA2-E848-431D-AE6E-B3EA5F51E899}" srcOrd="2" destOrd="0" presId="urn:microsoft.com/office/officeart/2008/layout/VerticalCircleList"/>
    <dgm:cxn modelId="{E4720421-FA8C-4E67-A1A8-992D9F1B4D28}" type="presParOf" srcId="{B3A69BA2-E848-431D-AE6E-B3EA5F51E899}" destId="{3A4AD763-43A8-415F-97FC-9CF4E5DED135}" srcOrd="0" destOrd="0" presId="urn:microsoft.com/office/officeart/2008/layout/VerticalCircleList"/>
    <dgm:cxn modelId="{9388053E-211D-4367-8843-3D720EE9D6BD}" type="presParOf" srcId="{B3A69BA2-E848-431D-AE6E-B3EA5F51E899}" destId="{A8F76464-6CCC-42C2-BB45-6510DB08287F}" srcOrd="1" destOrd="0" presId="urn:microsoft.com/office/officeart/2008/layout/VerticalCircleList"/>
    <dgm:cxn modelId="{FB3F9AEB-1F59-463D-AA30-22543D542BBD}" type="presParOf" srcId="{B3A69BA2-E848-431D-AE6E-B3EA5F51E899}" destId="{52528A7F-3DA5-4015-95E7-5F8C6952EB57}" srcOrd="2" destOrd="0" presId="urn:microsoft.com/office/officeart/2008/layout/VerticalCircleList"/>
    <dgm:cxn modelId="{7512B1CE-0F4D-4088-B8E7-AA19A62FC2A2}" type="presParOf" srcId="{B3A69BA2-E848-431D-AE6E-B3EA5F51E899}" destId="{051CCBDD-0761-4FE0-8636-393067DD4379}" srcOrd="3" destOrd="0" presId="urn:microsoft.com/office/officeart/2008/layout/VerticalCircleList"/>
    <dgm:cxn modelId="{91BE9AA4-6235-4C21-818A-10DD52D33969}" type="presParOf" srcId="{051CCBDD-0761-4FE0-8636-393067DD4379}" destId="{E9C573FD-21E8-46EB-ADA8-7F1BB9D76490}" srcOrd="0" destOrd="0" presId="urn:microsoft.com/office/officeart/2008/layout/VerticalCircleList"/>
    <dgm:cxn modelId="{D79BF193-D9A8-452D-B288-E804ECCD6218}" type="presParOf" srcId="{051CCBDD-0761-4FE0-8636-393067DD4379}" destId="{8660E667-D60E-4ED1-8794-403553152DFF}" srcOrd="1" destOrd="0" presId="urn:microsoft.com/office/officeart/2008/layout/VerticalCircleList"/>
    <dgm:cxn modelId="{4EB23110-0509-4D7F-A841-5C4723FF9B41}" type="presParOf" srcId="{051CCBDD-0761-4FE0-8636-393067DD4379}" destId="{C0FBC4EE-EF87-4C5C-82D5-B20EC55CBD06}" srcOrd="2" destOrd="0" presId="urn:microsoft.com/office/officeart/2008/layout/Vertical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170BB7-9C15-46E3-AD27-13FECF35BF38}" type="doc">
      <dgm:prSet loTypeId="urn:microsoft.com/office/officeart/2008/layout/VerticalCircleList" loCatId="list" qsTypeId="urn:microsoft.com/office/officeart/2005/8/quickstyle/simple5" qsCatId="simple" csTypeId="urn:microsoft.com/office/officeart/2005/8/colors/accent1_4" csCatId="accent1" phldr="1"/>
      <dgm:spPr/>
      <dgm:t>
        <a:bodyPr/>
        <a:lstStyle/>
        <a:p>
          <a:endParaRPr lang="ru-RU"/>
        </a:p>
      </dgm:t>
    </dgm:pt>
    <dgm:pt modelId="{E071E735-2B9B-4E20-B789-B5A7FA271E50}">
      <dgm:prSet phldrT="[Текст]" custT="1"/>
      <dgm:spPr/>
      <dgm:t>
        <a:bodyPr/>
        <a:lstStyle/>
        <a:p>
          <a:r>
            <a:rPr lang="ru-RU" sz="1100" b="1" dirty="0" smtClean="0">
              <a:latin typeface="Times New Roman" panose="02020603050405020304" pitchFamily="18" charset="0"/>
              <a:cs typeface="Times New Roman" panose="02020603050405020304" pitchFamily="18" charset="0"/>
            </a:rPr>
            <a:t>Обучение в среде </a:t>
          </a:r>
        </a:p>
        <a:p>
          <a:r>
            <a:rPr lang="ru-RU" sz="1100" b="1" dirty="0" smtClean="0">
              <a:latin typeface="Times New Roman" panose="02020603050405020304" pitchFamily="18" charset="0"/>
              <a:cs typeface="Times New Roman" panose="02020603050405020304" pitchFamily="18" charset="0"/>
            </a:rPr>
            <a:t>слышащих сверстников</a:t>
          </a:r>
          <a:endParaRPr lang="ru-RU" sz="1100" b="1" dirty="0">
            <a:latin typeface="Times New Roman" panose="02020603050405020304" pitchFamily="18" charset="0"/>
            <a:cs typeface="Times New Roman" panose="02020603050405020304" pitchFamily="18" charset="0"/>
          </a:endParaRPr>
        </a:p>
      </dgm:t>
    </dgm:pt>
    <dgm:pt modelId="{35B2AB0E-92FF-4D26-8564-04A60F1B005C}" type="parTrans" cxnId="{D3A446F8-9D7B-4008-9D3B-18080E94D39D}">
      <dgm:prSet/>
      <dgm:spPr/>
      <dgm:t>
        <a:bodyPr/>
        <a:lstStyle/>
        <a:p>
          <a:endParaRPr lang="ru-RU"/>
        </a:p>
      </dgm:t>
    </dgm:pt>
    <dgm:pt modelId="{6F38AEE5-C37A-4A4D-BBBD-4913B10B9F64}" type="sibTrans" cxnId="{D3A446F8-9D7B-4008-9D3B-18080E94D39D}">
      <dgm:prSet/>
      <dgm:spPr/>
      <dgm:t>
        <a:bodyPr/>
        <a:lstStyle/>
        <a:p>
          <a:endParaRPr lang="ru-RU"/>
        </a:p>
      </dgm:t>
    </dgm:pt>
    <dgm:pt modelId="{315D2BE2-1189-4748-9343-F2E9A943CD6B}">
      <dgm:prSet phldrT="[Текст]" custT="1"/>
      <dgm:spPr/>
      <dgm:t>
        <a:bodyPr/>
        <a:lstStyle/>
        <a:p>
          <a:r>
            <a:rPr lang="ru-RU" sz="1100" b="1" dirty="0" smtClean="0">
              <a:latin typeface="Times New Roman" panose="02020603050405020304" pitchFamily="18" charset="0"/>
              <a:cs typeface="Times New Roman" panose="02020603050405020304" pitchFamily="18" charset="0"/>
            </a:rPr>
            <a:t>Срок обучения 4 года</a:t>
          </a:r>
          <a:r>
            <a:rPr lang="ru-RU" sz="1000" b="1" dirty="0" smtClean="0">
              <a:latin typeface="Times New Roman" panose="02020603050405020304" pitchFamily="18" charset="0"/>
              <a:cs typeface="Times New Roman" panose="02020603050405020304" pitchFamily="18" charset="0"/>
            </a:rPr>
            <a:t>,</a:t>
          </a:r>
        </a:p>
        <a:p>
          <a:r>
            <a:rPr lang="ru-RU" sz="1000" b="1" dirty="0" smtClean="0">
              <a:latin typeface="Times New Roman" panose="02020603050405020304" pitchFamily="18" charset="0"/>
              <a:cs typeface="Times New Roman" panose="02020603050405020304" pitchFamily="18" charset="0"/>
            </a:rPr>
            <a:t> 1-4 классы</a:t>
          </a:r>
          <a:endParaRPr lang="ru-RU" sz="1000" b="1" dirty="0">
            <a:latin typeface="Times New Roman" panose="02020603050405020304" pitchFamily="18" charset="0"/>
            <a:cs typeface="Times New Roman" panose="02020603050405020304" pitchFamily="18" charset="0"/>
          </a:endParaRPr>
        </a:p>
      </dgm:t>
    </dgm:pt>
    <dgm:pt modelId="{61EBDF14-44B8-4710-A12B-E4EC5B31A92B}" type="parTrans" cxnId="{F62ACB34-291D-4F6A-9B1E-A14951AA69FD}">
      <dgm:prSet/>
      <dgm:spPr/>
      <dgm:t>
        <a:bodyPr/>
        <a:lstStyle/>
        <a:p>
          <a:endParaRPr lang="ru-RU"/>
        </a:p>
      </dgm:t>
    </dgm:pt>
    <dgm:pt modelId="{DEBDE739-81D2-4B45-B698-6ADC262953EB}" type="sibTrans" cxnId="{F62ACB34-291D-4F6A-9B1E-A14951AA69FD}">
      <dgm:prSet/>
      <dgm:spPr/>
      <dgm:t>
        <a:bodyPr/>
        <a:lstStyle/>
        <a:p>
          <a:endParaRPr lang="ru-RU"/>
        </a:p>
      </dgm:t>
    </dgm:pt>
    <dgm:pt modelId="{DC7123DD-3707-47C1-B49E-AF26E05D8E0C}">
      <dgm:prSet phldrT="[Текст]" custT="1"/>
      <dgm:spPr/>
      <dgm:t>
        <a:bodyPr/>
        <a:lstStyle/>
        <a:p>
          <a:r>
            <a:rPr lang="ru-RU" sz="1050" b="1" dirty="0" smtClean="0">
              <a:latin typeface="Times New Roman" panose="02020603050405020304" pitchFamily="18" charset="0"/>
              <a:cs typeface="Times New Roman" panose="02020603050405020304" pitchFamily="18" charset="0"/>
            </a:rPr>
            <a:t>В классе не более</a:t>
          </a:r>
        </a:p>
        <a:p>
          <a:r>
            <a:rPr lang="ru-RU" sz="1050" b="1" dirty="0" smtClean="0">
              <a:latin typeface="Times New Roman" panose="02020603050405020304" pitchFamily="18" charset="0"/>
              <a:cs typeface="Times New Roman" panose="02020603050405020304" pitchFamily="18" charset="0"/>
            </a:rPr>
            <a:t> 1-2 обучающихся </a:t>
          </a:r>
        </a:p>
        <a:p>
          <a:r>
            <a:rPr lang="ru-RU" sz="1050" b="1" dirty="0" smtClean="0">
              <a:latin typeface="Times New Roman" panose="02020603050405020304" pitchFamily="18" charset="0"/>
              <a:cs typeface="Times New Roman" panose="02020603050405020304" pitchFamily="18" charset="0"/>
            </a:rPr>
            <a:t>с нарушенным слухом</a:t>
          </a:r>
          <a:endParaRPr lang="ru-RU" sz="1050" b="1" dirty="0">
            <a:latin typeface="Times New Roman" panose="02020603050405020304" pitchFamily="18" charset="0"/>
            <a:cs typeface="Times New Roman" panose="02020603050405020304" pitchFamily="18" charset="0"/>
          </a:endParaRPr>
        </a:p>
      </dgm:t>
    </dgm:pt>
    <dgm:pt modelId="{90262EE9-670B-4572-B57E-58A37DCE8F4B}" type="parTrans" cxnId="{96DC1777-9837-4520-BAD9-B473BD6CCBF8}">
      <dgm:prSet/>
      <dgm:spPr/>
      <dgm:t>
        <a:bodyPr/>
        <a:lstStyle/>
        <a:p>
          <a:endParaRPr lang="ru-RU"/>
        </a:p>
      </dgm:t>
    </dgm:pt>
    <dgm:pt modelId="{959AD765-9838-40E3-AD21-2946CD3CD855}" type="sibTrans" cxnId="{96DC1777-9837-4520-BAD9-B473BD6CCBF8}">
      <dgm:prSet/>
      <dgm:spPr/>
      <dgm:t>
        <a:bodyPr/>
        <a:lstStyle/>
        <a:p>
          <a:endParaRPr lang="ru-RU"/>
        </a:p>
      </dgm:t>
    </dgm:pt>
    <dgm:pt modelId="{E63183A1-2F14-4A7D-B514-9B93A90D55F5}">
      <dgm:prSet phldrT="[Текст]" custT="1"/>
      <dgm:spPr/>
      <dgm:t>
        <a:bodyPr/>
        <a:lstStyle/>
        <a:p>
          <a:r>
            <a:rPr lang="ru-RU" sz="1100" b="1" dirty="0" smtClean="0">
              <a:latin typeface="Times New Roman" panose="02020603050405020304" pitchFamily="18" charset="0"/>
              <a:cs typeface="Times New Roman" panose="02020603050405020304" pitchFamily="18" charset="0"/>
            </a:rPr>
            <a:t>Срок обучения 5 лет, 1-5 классы, но может быть увеличен до 6 лет (+1 дополнительный класс)</a:t>
          </a:r>
          <a:endParaRPr lang="ru-RU" sz="1100" b="1" dirty="0">
            <a:latin typeface="Times New Roman" panose="02020603050405020304" pitchFamily="18" charset="0"/>
            <a:cs typeface="Times New Roman" panose="02020603050405020304" pitchFamily="18" charset="0"/>
          </a:endParaRPr>
        </a:p>
      </dgm:t>
    </dgm:pt>
    <dgm:pt modelId="{0C4FC723-7360-4698-9713-CB30099F6117}" type="parTrans" cxnId="{212A0C5D-3D37-4D4B-9F0C-1883B06A5109}">
      <dgm:prSet/>
      <dgm:spPr/>
      <dgm:t>
        <a:bodyPr/>
        <a:lstStyle/>
        <a:p>
          <a:endParaRPr lang="ru-RU"/>
        </a:p>
      </dgm:t>
    </dgm:pt>
    <dgm:pt modelId="{7999BC3A-B8CE-49F8-A02A-E43B10E67588}" type="sibTrans" cxnId="{212A0C5D-3D37-4D4B-9F0C-1883B06A5109}">
      <dgm:prSet/>
      <dgm:spPr/>
      <dgm:t>
        <a:bodyPr/>
        <a:lstStyle/>
        <a:p>
          <a:endParaRPr lang="ru-RU"/>
        </a:p>
      </dgm:t>
    </dgm:pt>
    <dgm:pt modelId="{CFAE6952-6B2F-4843-9B25-46C16A65F67E}">
      <dgm:prSet phldrT="[Текст]" custT="1"/>
      <dgm:spPr/>
      <dgm:t>
        <a:bodyPr/>
        <a:lstStyle/>
        <a:p>
          <a:r>
            <a:rPr lang="ru-RU" sz="1050" b="1" dirty="0" smtClean="0">
              <a:latin typeface="Times New Roman" panose="02020603050405020304" pitchFamily="18" charset="0"/>
              <a:cs typeface="Times New Roman" panose="02020603050405020304" pitchFamily="18" charset="0"/>
            </a:rPr>
            <a:t>Обучение в специальном классе (не более 5 детей)</a:t>
          </a:r>
          <a:endParaRPr lang="ru-RU" sz="1050" b="1" dirty="0">
            <a:latin typeface="Times New Roman" panose="02020603050405020304" pitchFamily="18" charset="0"/>
            <a:cs typeface="Times New Roman" panose="02020603050405020304" pitchFamily="18" charset="0"/>
          </a:endParaRPr>
        </a:p>
      </dgm:t>
    </dgm:pt>
    <dgm:pt modelId="{69E928BA-A59D-4AE2-A0CF-2FDFFC57BC5B}" type="parTrans" cxnId="{BECE960F-F05F-411F-9E27-4CC4FDBBD4A0}">
      <dgm:prSet/>
      <dgm:spPr/>
      <dgm:t>
        <a:bodyPr/>
        <a:lstStyle/>
        <a:p>
          <a:endParaRPr lang="ru-RU"/>
        </a:p>
      </dgm:t>
    </dgm:pt>
    <dgm:pt modelId="{69930F39-8044-4387-A882-D6A0C720D3C5}" type="sibTrans" cxnId="{BECE960F-F05F-411F-9E27-4CC4FDBBD4A0}">
      <dgm:prSet/>
      <dgm:spPr/>
      <dgm:t>
        <a:bodyPr/>
        <a:lstStyle/>
        <a:p>
          <a:endParaRPr lang="ru-RU"/>
        </a:p>
      </dgm:t>
    </dgm:pt>
    <dgm:pt modelId="{A9F020A6-7D7E-4849-A07E-DFEF29EB7DA0}">
      <dgm:prSet phldrT="[Текст]" custT="1"/>
      <dgm:spPr/>
      <dgm:t>
        <a:bodyPr/>
        <a:lstStyle/>
        <a:p>
          <a:r>
            <a:rPr lang="ru-RU" sz="1000" b="1" dirty="0" smtClean="0">
              <a:latin typeface="Times New Roman" panose="02020603050405020304" pitchFamily="18" charset="0"/>
              <a:cs typeface="Times New Roman" panose="02020603050405020304" pitchFamily="18" charset="0"/>
            </a:rPr>
            <a:t>Максимальная недельная нагрузка (5-тидневка): Обязательная часть: 1 доп и 1 кл. -21 час,2-5 кл.- 23 часа;</a:t>
          </a:r>
        </a:p>
        <a:p>
          <a:r>
            <a:rPr lang="ru-RU" sz="1000" b="1" dirty="0" smtClean="0">
              <a:latin typeface="Times New Roman" panose="02020603050405020304" pitchFamily="18" charset="0"/>
              <a:cs typeface="Times New Roman" panose="02020603050405020304" pitchFamily="18" charset="0"/>
            </a:rPr>
            <a:t>Внеурочная+коррекционно-развивающая часть - 10 часов</a:t>
          </a:r>
          <a:endParaRPr lang="ru-RU" sz="1000" b="1" dirty="0">
            <a:latin typeface="Times New Roman" panose="02020603050405020304" pitchFamily="18" charset="0"/>
            <a:cs typeface="Times New Roman" panose="02020603050405020304" pitchFamily="18" charset="0"/>
          </a:endParaRPr>
        </a:p>
      </dgm:t>
    </dgm:pt>
    <dgm:pt modelId="{7F32D555-E278-4D73-9919-35333ACB33B2}" type="parTrans" cxnId="{38192D2F-4E2E-4CE9-A4B7-9379BCF797CD}">
      <dgm:prSet/>
      <dgm:spPr/>
      <dgm:t>
        <a:bodyPr/>
        <a:lstStyle/>
        <a:p>
          <a:endParaRPr lang="ru-RU"/>
        </a:p>
      </dgm:t>
    </dgm:pt>
    <dgm:pt modelId="{3A8C7ECB-79CA-4229-88D2-0AE5EC7C762E}" type="sibTrans" cxnId="{38192D2F-4E2E-4CE9-A4B7-9379BCF797CD}">
      <dgm:prSet/>
      <dgm:spPr/>
      <dgm:t>
        <a:bodyPr/>
        <a:lstStyle/>
        <a:p>
          <a:endParaRPr lang="ru-RU"/>
        </a:p>
      </dgm:t>
    </dgm:pt>
    <dgm:pt modelId="{4098AB61-3AB1-4306-909C-21B1EFAD89CA}" type="pres">
      <dgm:prSet presAssocID="{92170BB7-9C15-46E3-AD27-13FECF35BF38}" presName="Name0" presStyleCnt="0">
        <dgm:presLayoutVars>
          <dgm:dir/>
        </dgm:presLayoutVars>
      </dgm:prSet>
      <dgm:spPr/>
      <dgm:t>
        <a:bodyPr/>
        <a:lstStyle/>
        <a:p>
          <a:endParaRPr lang="ru-RU"/>
        </a:p>
      </dgm:t>
    </dgm:pt>
    <dgm:pt modelId="{3D0CC235-BEA9-4AAE-BBCC-67F61F3D59D5}" type="pres">
      <dgm:prSet presAssocID="{E071E735-2B9B-4E20-B789-B5A7FA271E50}" presName="withChildren" presStyleCnt="0"/>
      <dgm:spPr/>
    </dgm:pt>
    <dgm:pt modelId="{E2B2D308-F006-4FAB-BD23-789D481B1D12}" type="pres">
      <dgm:prSet presAssocID="{E071E735-2B9B-4E20-B789-B5A7FA271E50}" presName="bigCircle" presStyleLbl="vennNode1" presStyleIdx="0" presStyleCnt="6" custScaleX="118838" custLinFactNeighborX="2651" custLinFactNeighborY="-92"/>
      <dgm:spPr/>
    </dgm:pt>
    <dgm:pt modelId="{99B57BC3-F069-4B6E-A51A-F1A8BD4F2EC2}" type="pres">
      <dgm:prSet presAssocID="{E071E735-2B9B-4E20-B789-B5A7FA271E50}" presName="medCircle" presStyleLbl="vennNode1" presStyleIdx="1" presStyleCnt="6"/>
      <dgm:spPr/>
    </dgm:pt>
    <dgm:pt modelId="{E8F98741-9E51-40B6-B8A9-E5F818176865}" type="pres">
      <dgm:prSet presAssocID="{E071E735-2B9B-4E20-B789-B5A7FA271E50}" presName="txLvl1" presStyleLbl="revTx" presStyleIdx="0" presStyleCnt="6"/>
      <dgm:spPr/>
      <dgm:t>
        <a:bodyPr/>
        <a:lstStyle/>
        <a:p>
          <a:endParaRPr lang="ru-RU"/>
        </a:p>
      </dgm:t>
    </dgm:pt>
    <dgm:pt modelId="{0B500915-4BE4-40A4-BF64-F6D624CE61D0}" type="pres">
      <dgm:prSet presAssocID="{E071E735-2B9B-4E20-B789-B5A7FA271E50}" presName="lin" presStyleCnt="0"/>
      <dgm:spPr/>
    </dgm:pt>
    <dgm:pt modelId="{0B1CE816-4191-41C2-A37A-18AD4926DC83}" type="pres">
      <dgm:prSet presAssocID="{315D2BE2-1189-4748-9343-F2E9A943CD6B}" presName="txLvl2" presStyleLbl="revTx" presStyleIdx="1" presStyleCnt="6"/>
      <dgm:spPr/>
      <dgm:t>
        <a:bodyPr/>
        <a:lstStyle/>
        <a:p>
          <a:endParaRPr lang="ru-RU"/>
        </a:p>
      </dgm:t>
    </dgm:pt>
    <dgm:pt modelId="{521448AE-266F-4453-ADED-76F5E7D9AE19}" type="pres">
      <dgm:prSet presAssocID="{DEBDE739-81D2-4B45-B698-6ADC262953EB}" presName="smCircle" presStyleLbl="vennNode1" presStyleIdx="2" presStyleCnt="6"/>
      <dgm:spPr/>
    </dgm:pt>
    <dgm:pt modelId="{783DC39C-31BB-4D15-B447-4AAC82CF4B30}" type="pres">
      <dgm:prSet presAssocID="{DC7123DD-3707-47C1-B49E-AF26E05D8E0C}" presName="txLvl2" presStyleLbl="revTx" presStyleIdx="2" presStyleCnt="6" custScaleX="101856" custScaleY="138147"/>
      <dgm:spPr/>
      <dgm:t>
        <a:bodyPr/>
        <a:lstStyle/>
        <a:p>
          <a:endParaRPr lang="ru-RU"/>
        </a:p>
      </dgm:t>
    </dgm:pt>
    <dgm:pt modelId="{02092517-7C0F-4336-898A-E341CF1F954B}" type="pres">
      <dgm:prSet presAssocID="{E071E735-2B9B-4E20-B789-B5A7FA271E50}" presName="overlap" presStyleCnt="0"/>
      <dgm:spPr/>
    </dgm:pt>
    <dgm:pt modelId="{B3A69BA2-E848-431D-AE6E-B3EA5F51E899}" type="pres">
      <dgm:prSet presAssocID="{E63183A1-2F14-4A7D-B514-9B93A90D55F5}" presName="withChildren" presStyleCnt="0"/>
      <dgm:spPr/>
    </dgm:pt>
    <dgm:pt modelId="{3A4AD763-43A8-415F-97FC-9CF4E5DED135}" type="pres">
      <dgm:prSet presAssocID="{E63183A1-2F14-4A7D-B514-9B93A90D55F5}" presName="bigCircle" presStyleLbl="vennNode1" presStyleIdx="3" presStyleCnt="6" custScaleX="104290"/>
      <dgm:spPr/>
    </dgm:pt>
    <dgm:pt modelId="{A8F76464-6CCC-42C2-BB45-6510DB08287F}" type="pres">
      <dgm:prSet presAssocID="{E63183A1-2F14-4A7D-B514-9B93A90D55F5}" presName="medCircle" presStyleLbl="vennNode1" presStyleIdx="4" presStyleCnt="6"/>
      <dgm:spPr>
        <a:solidFill>
          <a:schemeClr val="accent1">
            <a:lumMod val="60000"/>
            <a:lumOff val="40000"/>
          </a:schemeClr>
        </a:solidFill>
      </dgm:spPr>
    </dgm:pt>
    <dgm:pt modelId="{52528A7F-3DA5-4015-95E7-5F8C6952EB57}" type="pres">
      <dgm:prSet presAssocID="{E63183A1-2F14-4A7D-B514-9B93A90D55F5}" presName="txLvl1" presStyleLbl="revTx" presStyleIdx="3" presStyleCnt="6" custScaleX="92930" custScaleY="176076" custLinFactNeighborX="-7049" custLinFactNeighborY="27739"/>
      <dgm:spPr/>
      <dgm:t>
        <a:bodyPr/>
        <a:lstStyle/>
        <a:p>
          <a:endParaRPr lang="ru-RU"/>
        </a:p>
      </dgm:t>
    </dgm:pt>
    <dgm:pt modelId="{051CCBDD-0761-4FE0-8636-393067DD4379}" type="pres">
      <dgm:prSet presAssocID="{E63183A1-2F14-4A7D-B514-9B93A90D55F5}" presName="lin" presStyleCnt="0"/>
      <dgm:spPr/>
    </dgm:pt>
    <dgm:pt modelId="{E9C573FD-21E8-46EB-ADA8-7F1BB9D76490}" type="pres">
      <dgm:prSet presAssocID="{CFAE6952-6B2F-4843-9B25-46C16A65F67E}" presName="txLvl2" presStyleLbl="revTx" presStyleIdx="4" presStyleCnt="6" custLinFactNeighborX="-3462" custLinFactNeighborY="67597"/>
      <dgm:spPr/>
      <dgm:t>
        <a:bodyPr/>
        <a:lstStyle/>
        <a:p>
          <a:endParaRPr lang="ru-RU"/>
        </a:p>
      </dgm:t>
    </dgm:pt>
    <dgm:pt modelId="{8660E667-D60E-4ED1-8794-403553152DFF}" type="pres">
      <dgm:prSet presAssocID="{69930F39-8044-4387-A882-D6A0C720D3C5}" presName="smCircle" presStyleLbl="vennNode1" presStyleIdx="5" presStyleCnt="6"/>
      <dgm:spPr/>
    </dgm:pt>
    <dgm:pt modelId="{C0FBC4EE-EF87-4C5C-82D5-B20EC55CBD06}" type="pres">
      <dgm:prSet presAssocID="{A9F020A6-7D7E-4849-A07E-DFEF29EB7DA0}" presName="txLvl2" presStyleLbl="revTx" presStyleIdx="5" presStyleCnt="6" custScaleX="78291" custLinFactNeighborX="-3462" custLinFactNeighborY="75570"/>
      <dgm:spPr/>
      <dgm:t>
        <a:bodyPr/>
        <a:lstStyle/>
        <a:p>
          <a:endParaRPr lang="ru-RU"/>
        </a:p>
      </dgm:t>
    </dgm:pt>
  </dgm:ptLst>
  <dgm:cxnLst>
    <dgm:cxn modelId="{8B985375-A0ED-4EDC-A526-E97F16A07D8C}" type="presOf" srcId="{A9F020A6-7D7E-4849-A07E-DFEF29EB7DA0}" destId="{C0FBC4EE-EF87-4C5C-82D5-B20EC55CBD06}" srcOrd="0" destOrd="0" presId="urn:microsoft.com/office/officeart/2008/layout/VerticalCircleList"/>
    <dgm:cxn modelId="{BECE960F-F05F-411F-9E27-4CC4FDBBD4A0}" srcId="{E63183A1-2F14-4A7D-B514-9B93A90D55F5}" destId="{CFAE6952-6B2F-4843-9B25-46C16A65F67E}" srcOrd="0" destOrd="0" parTransId="{69E928BA-A59D-4AE2-A0CF-2FDFFC57BC5B}" sibTransId="{69930F39-8044-4387-A882-D6A0C720D3C5}"/>
    <dgm:cxn modelId="{1FDA8C08-6658-4F2B-81EB-EEE6A107CD3F}" type="presOf" srcId="{CFAE6952-6B2F-4843-9B25-46C16A65F67E}" destId="{E9C573FD-21E8-46EB-ADA8-7F1BB9D76490}" srcOrd="0" destOrd="0" presId="urn:microsoft.com/office/officeart/2008/layout/VerticalCircleList"/>
    <dgm:cxn modelId="{96DC1777-9837-4520-BAD9-B473BD6CCBF8}" srcId="{E071E735-2B9B-4E20-B789-B5A7FA271E50}" destId="{DC7123DD-3707-47C1-B49E-AF26E05D8E0C}" srcOrd="1" destOrd="0" parTransId="{90262EE9-670B-4572-B57E-58A37DCE8F4B}" sibTransId="{959AD765-9838-40E3-AD21-2946CD3CD855}"/>
    <dgm:cxn modelId="{212A0C5D-3D37-4D4B-9F0C-1883B06A5109}" srcId="{92170BB7-9C15-46E3-AD27-13FECF35BF38}" destId="{E63183A1-2F14-4A7D-B514-9B93A90D55F5}" srcOrd="1" destOrd="0" parTransId="{0C4FC723-7360-4698-9713-CB30099F6117}" sibTransId="{7999BC3A-B8CE-49F8-A02A-E43B10E67588}"/>
    <dgm:cxn modelId="{6ED7FF23-25E0-4E08-A544-3CF1E3BA94D6}" type="presOf" srcId="{E63183A1-2F14-4A7D-B514-9B93A90D55F5}" destId="{52528A7F-3DA5-4015-95E7-5F8C6952EB57}" srcOrd="0" destOrd="0" presId="urn:microsoft.com/office/officeart/2008/layout/VerticalCircleList"/>
    <dgm:cxn modelId="{D3A446F8-9D7B-4008-9D3B-18080E94D39D}" srcId="{92170BB7-9C15-46E3-AD27-13FECF35BF38}" destId="{E071E735-2B9B-4E20-B789-B5A7FA271E50}" srcOrd="0" destOrd="0" parTransId="{35B2AB0E-92FF-4D26-8564-04A60F1B005C}" sibTransId="{6F38AEE5-C37A-4A4D-BBBD-4913B10B9F64}"/>
    <dgm:cxn modelId="{0A056EDB-9D5A-47F1-B322-A2AD3E14EBE1}" type="presOf" srcId="{DC7123DD-3707-47C1-B49E-AF26E05D8E0C}" destId="{783DC39C-31BB-4D15-B447-4AAC82CF4B30}" srcOrd="0" destOrd="0" presId="urn:microsoft.com/office/officeart/2008/layout/VerticalCircleList"/>
    <dgm:cxn modelId="{35BBDB0C-7E3E-494C-AF6C-C631AC966B44}" type="presOf" srcId="{315D2BE2-1189-4748-9343-F2E9A943CD6B}" destId="{0B1CE816-4191-41C2-A37A-18AD4926DC83}" srcOrd="0" destOrd="0" presId="urn:microsoft.com/office/officeart/2008/layout/VerticalCircleList"/>
    <dgm:cxn modelId="{FBAA94C8-861B-414F-A43E-4DD3B201C0AB}" type="presOf" srcId="{E071E735-2B9B-4E20-B789-B5A7FA271E50}" destId="{E8F98741-9E51-40B6-B8A9-E5F818176865}" srcOrd="0" destOrd="0" presId="urn:microsoft.com/office/officeart/2008/layout/VerticalCircleList"/>
    <dgm:cxn modelId="{38192D2F-4E2E-4CE9-A4B7-9379BCF797CD}" srcId="{E63183A1-2F14-4A7D-B514-9B93A90D55F5}" destId="{A9F020A6-7D7E-4849-A07E-DFEF29EB7DA0}" srcOrd="1" destOrd="0" parTransId="{7F32D555-E278-4D73-9919-35333ACB33B2}" sibTransId="{3A8C7ECB-79CA-4229-88D2-0AE5EC7C762E}"/>
    <dgm:cxn modelId="{F62ACB34-291D-4F6A-9B1E-A14951AA69FD}" srcId="{E071E735-2B9B-4E20-B789-B5A7FA271E50}" destId="{315D2BE2-1189-4748-9343-F2E9A943CD6B}" srcOrd="0" destOrd="0" parTransId="{61EBDF14-44B8-4710-A12B-E4EC5B31A92B}" sibTransId="{DEBDE739-81D2-4B45-B698-6ADC262953EB}"/>
    <dgm:cxn modelId="{E6A9EE85-B145-4CA9-8F02-5360A3891410}" type="presOf" srcId="{92170BB7-9C15-46E3-AD27-13FECF35BF38}" destId="{4098AB61-3AB1-4306-909C-21B1EFAD89CA}" srcOrd="0" destOrd="0" presId="urn:microsoft.com/office/officeart/2008/layout/VerticalCircleList"/>
    <dgm:cxn modelId="{0A33F5E7-9633-4F9E-B2D3-51E1C5BBCE5B}" type="presParOf" srcId="{4098AB61-3AB1-4306-909C-21B1EFAD89CA}" destId="{3D0CC235-BEA9-4AAE-BBCC-67F61F3D59D5}" srcOrd="0" destOrd="0" presId="urn:microsoft.com/office/officeart/2008/layout/VerticalCircleList"/>
    <dgm:cxn modelId="{0F3D2BC8-5E6C-4FC9-BCB6-1C55C7BE722D}" type="presParOf" srcId="{3D0CC235-BEA9-4AAE-BBCC-67F61F3D59D5}" destId="{E2B2D308-F006-4FAB-BD23-789D481B1D12}" srcOrd="0" destOrd="0" presId="urn:microsoft.com/office/officeart/2008/layout/VerticalCircleList"/>
    <dgm:cxn modelId="{8735A1BA-C465-4C6D-8EE9-E4CA5B23C86C}" type="presParOf" srcId="{3D0CC235-BEA9-4AAE-BBCC-67F61F3D59D5}" destId="{99B57BC3-F069-4B6E-A51A-F1A8BD4F2EC2}" srcOrd="1" destOrd="0" presId="urn:microsoft.com/office/officeart/2008/layout/VerticalCircleList"/>
    <dgm:cxn modelId="{A931382A-3A43-405C-A1A0-BCFC441A9C0B}" type="presParOf" srcId="{3D0CC235-BEA9-4AAE-BBCC-67F61F3D59D5}" destId="{E8F98741-9E51-40B6-B8A9-E5F818176865}" srcOrd="2" destOrd="0" presId="urn:microsoft.com/office/officeart/2008/layout/VerticalCircleList"/>
    <dgm:cxn modelId="{6FDDB50E-3546-47DA-BD8E-091BB0F916DF}" type="presParOf" srcId="{3D0CC235-BEA9-4AAE-BBCC-67F61F3D59D5}" destId="{0B500915-4BE4-40A4-BF64-F6D624CE61D0}" srcOrd="3" destOrd="0" presId="urn:microsoft.com/office/officeart/2008/layout/VerticalCircleList"/>
    <dgm:cxn modelId="{AAB5AE8A-9C8D-434A-856F-2376ECDF92CA}" type="presParOf" srcId="{0B500915-4BE4-40A4-BF64-F6D624CE61D0}" destId="{0B1CE816-4191-41C2-A37A-18AD4926DC83}" srcOrd="0" destOrd="0" presId="urn:microsoft.com/office/officeart/2008/layout/VerticalCircleList"/>
    <dgm:cxn modelId="{D527022B-98FD-449D-A446-B228456968BD}" type="presParOf" srcId="{0B500915-4BE4-40A4-BF64-F6D624CE61D0}" destId="{521448AE-266F-4453-ADED-76F5E7D9AE19}" srcOrd="1" destOrd="0" presId="urn:microsoft.com/office/officeart/2008/layout/VerticalCircleList"/>
    <dgm:cxn modelId="{C20547BD-E7C0-4CB5-A210-F105D5498659}" type="presParOf" srcId="{0B500915-4BE4-40A4-BF64-F6D624CE61D0}" destId="{783DC39C-31BB-4D15-B447-4AAC82CF4B30}" srcOrd="2" destOrd="0" presId="urn:microsoft.com/office/officeart/2008/layout/VerticalCircleList"/>
    <dgm:cxn modelId="{0CCC6844-B3D8-4977-BCE2-FA84C10A673C}" type="presParOf" srcId="{4098AB61-3AB1-4306-909C-21B1EFAD89CA}" destId="{02092517-7C0F-4336-898A-E341CF1F954B}" srcOrd="1" destOrd="0" presId="urn:microsoft.com/office/officeart/2008/layout/VerticalCircleList"/>
    <dgm:cxn modelId="{751E0034-6832-4A6C-A5D7-36C55FE34415}" type="presParOf" srcId="{4098AB61-3AB1-4306-909C-21B1EFAD89CA}" destId="{B3A69BA2-E848-431D-AE6E-B3EA5F51E899}" srcOrd="2" destOrd="0" presId="urn:microsoft.com/office/officeart/2008/layout/VerticalCircleList"/>
    <dgm:cxn modelId="{170223CD-7FFA-4B96-8BCE-93063078B090}" type="presParOf" srcId="{B3A69BA2-E848-431D-AE6E-B3EA5F51E899}" destId="{3A4AD763-43A8-415F-97FC-9CF4E5DED135}" srcOrd="0" destOrd="0" presId="urn:microsoft.com/office/officeart/2008/layout/VerticalCircleList"/>
    <dgm:cxn modelId="{12E89C31-032F-4085-8DD0-A0CD700E429C}" type="presParOf" srcId="{B3A69BA2-E848-431D-AE6E-B3EA5F51E899}" destId="{A8F76464-6CCC-42C2-BB45-6510DB08287F}" srcOrd="1" destOrd="0" presId="urn:microsoft.com/office/officeart/2008/layout/VerticalCircleList"/>
    <dgm:cxn modelId="{7724FE7F-FBB5-49AE-85C9-5859E805D408}" type="presParOf" srcId="{B3A69BA2-E848-431D-AE6E-B3EA5F51E899}" destId="{52528A7F-3DA5-4015-95E7-5F8C6952EB57}" srcOrd="2" destOrd="0" presId="urn:microsoft.com/office/officeart/2008/layout/VerticalCircleList"/>
    <dgm:cxn modelId="{5FF59DB4-31D0-4243-A83D-B6A227B84605}" type="presParOf" srcId="{B3A69BA2-E848-431D-AE6E-B3EA5F51E899}" destId="{051CCBDD-0761-4FE0-8636-393067DD4379}" srcOrd="3" destOrd="0" presId="urn:microsoft.com/office/officeart/2008/layout/VerticalCircleList"/>
    <dgm:cxn modelId="{0FD75250-DCC1-4D1A-96B5-7EC4645A7C23}" type="presParOf" srcId="{051CCBDD-0761-4FE0-8636-393067DD4379}" destId="{E9C573FD-21E8-46EB-ADA8-7F1BB9D76490}" srcOrd="0" destOrd="0" presId="urn:microsoft.com/office/officeart/2008/layout/VerticalCircleList"/>
    <dgm:cxn modelId="{561CB162-FE62-4FD8-A856-8C68C2028EA1}" type="presParOf" srcId="{051CCBDD-0761-4FE0-8636-393067DD4379}" destId="{8660E667-D60E-4ED1-8794-403553152DFF}" srcOrd="1" destOrd="0" presId="urn:microsoft.com/office/officeart/2008/layout/VerticalCircleList"/>
    <dgm:cxn modelId="{8B341A7B-79B3-40A6-85FA-6CDC8BA2B12D}" type="presParOf" srcId="{051CCBDD-0761-4FE0-8636-393067DD4379}" destId="{C0FBC4EE-EF87-4C5C-82D5-B20EC55CBD06}" srcOrd="2" destOrd="0" presId="urn:microsoft.com/office/officeart/2008/layout/VerticalCircle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B0EF9-0066-41E8-9929-9ABC8EAE015D}">
      <dsp:nvSpPr>
        <dsp:cNvPr id="0" name=""/>
        <dsp:cNvSpPr/>
      </dsp:nvSpPr>
      <dsp:spPr>
        <a:xfrm>
          <a:off x="3586268" y="3033151"/>
          <a:ext cx="2198035" cy="1423828"/>
        </a:xfrm>
        <a:prstGeom prst="roundRect">
          <a:avLst>
            <a:gd name="adj" fmla="val 10000"/>
          </a:avLst>
        </a:prstGeom>
        <a:solidFill>
          <a:schemeClr val="accent3">
            <a:lumMod val="20000"/>
            <a:lumOff val="80000"/>
            <a:alpha val="9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205740" tIns="205740" rIns="205740" bIns="205740" numCol="1" spcCol="1270" anchor="t" anchorCtr="0">
          <a:noAutofit/>
        </a:bodyPr>
        <a:lstStyle/>
        <a:p>
          <a:pPr marL="285750" lvl="1" indent="-285750" algn="l" defTabSz="1866900">
            <a:lnSpc>
              <a:spcPct val="90000"/>
            </a:lnSpc>
            <a:spcBef>
              <a:spcPct val="0"/>
            </a:spcBef>
            <a:spcAft>
              <a:spcPct val="15000"/>
            </a:spcAft>
            <a:buChar char="••"/>
          </a:pPr>
          <a:endParaRPr lang="ru-RU" sz="4200" kern="1200" dirty="0"/>
        </a:p>
      </dsp:txBody>
      <dsp:txXfrm>
        <a:off x="4276956" y="3420385"/>
        <a:ext cx="1476070" cy="1005317"/>
      </dsp:txXfrm>
    </dsp:sp>
    <dsp:sp modelId="{3811175D-FB78-464A-A2FC-8302C7C34580}">
      <dsp:nvSpPr>
        <dsp:cNvPr id="0" name=""/>
        <dsp:cNvSpPr/>
      </dsp:nvSpPr>
      <dsp:spPr>
        <a:xfrm>
          <a:off x="0" y="3033151"/>
          <a:ext cx="2198035" cy="1423828"/>
        </a:xfrm>
        <a:prstGeom prst="roundRect">
          <a:avLst>
            <a:gd name="adj" fmla="val 10000"/>
          </a:avLst>
        </a:prstGeom>
        <a:solidFill>
          <a:schemeClr val="accent2">
            <a:lumMod val="40000"/>
            <a:lumOff val="60000"/>
            <a:alpha val="9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205740" tIns="205740" rIns="205740" bIns="205740" numCol="1" spcCol="1270" anchor="t" anchorCtr="0">
          <a:noAutofit/>
        </a:bodyPr>
        <a:lstStyle/>
        <a:p>
          <a:pPr marL="285750" lvl="1" indent="-285750" algn="l" defTabSz="1866900">
            <a:lnSpc>
              <a:spcPct val="90000"/>
            </a:lnSpc>
            <a:spcBef>
              <a:spcPct val="0"/>
            </a:spcBef>
            <a:spcAft>
              <a:spcPct val="15000"/>
            </a:spcAft>
            <a:buChar char="••"/>
          </a:pPr>
          <a:endParaRPr lang="ru-RU" sz="4200" kern="1200" dirty="0"/>
        </a:p>
      </dsp:txBody>
      <dsp:txXfrm>
        <a:off x="31277" y="3420385"/>
        <a:ext cx="1476070" cy="1005317"/>
      </dsp:txXfrm>
    </dsp:sp>
    <dsp:sp modelId="{A313185B-AFE1-4943-B486-F962D558A5B3}">
      <dsp:nvSpPr>
        <dsp:cNvPr id="0" name=""/>
        <dsp:cNvSpPr/>
      </dsp:nvSpPr>
      <dsp:spPr>
        <a:xfrm>
          <a:off x="3586268" y="7515"/>
          <a:ext cx="2198035" cy="1423828"/>
        </a:xfrm>
        <a:prstGeom prst="roundRect">
          <a:avLst>
            <a:gd name="adj" fmla="val 10000"/>
          </a:avLst>
        </a:prstGeom>
        <a:solidFill>
          <a:schemeClr val="accent4">
            <a:lumMod val="40000"/>
            <a:lumOff val="6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ru-RU" sz="1200" b="1" kern="1200" dirty="0" smtClean="0">
              <a:solidFill>
                <a:srgbClr val="C00000"/>
              </a:solidFill>
              <a:latin typeface="Times New Roman" panose="02020603050405020304" pitchFamily="18" charset="0"/>
              <a:ea typeface="Calibri"/>
              <a:cs typeface="Times New Roman" panose="02020603050405020304" pitchFamily="18" charset="0"/>
            </a:rPr>
            <a:t>Вариант 1.2. </a:t>
          </a:r>
          <a:r>
            <a:rPr lang="ru-RU" sz="1000" b="1" kern="1200" dirty="0" smtClean="0">
              <a:latin typeface="Times New Roman" panose="02020603050405020304" pitchFamily="18" charset="0"/>
              <a:ea typeface="Calibri"/>
              <a:cs typeface="Times New Roman" panose="02020603050405020304" pitchFamily="18" charset="0"/>
            </a:rPr>
            <a:t>– АООП НОО для детей с двусторонней </a:t>
          </a:r>
          <a:r>
            <a:rPr lang="ru-RU" sz="1000" b="1" kern="1200" dirty="0" err="1" smtClean="0">
              <a:latin typeface="Times New Roman" panose="02020603050405020304" pitchFamily="18" charset="0"/>
              <a:ea typeface="Calibri"/>
              <a:cs typeface="Times New Roman" panose="02020603050405020304" pitchFamily="18" charset="0"/>
            </a:rPr>
            <a:t>сенсоневральной</a:t>
          </a:r>
          <a:r>
            <a:rPr lang="ru-RU" sz="1000" b="1" kern="1200" dirty="0" smtClean="0">
              <a:latin typeface="Times New Roman" panose="02020603050405020304" pitchFamily="18" charset="0"/>
              <a:ea typeface="Calibri"/>
              <a:cs typeface="Times New Roman" panose="02020603050405020304" pitchFamily="18" charset="0"/>
            </a:rPr>
            <a:t> глухотой, без дополнительных ограничений здоровья</a:t>
          </a:r>
          <a:endParaRPr lang="ru-RU" sz="1000" b="1" kern="1200" dirty="0">
            <a:latin typeface="Times New Roman" panose="02020603050405020304" pitchFamily="18" charset="0"/>
            <a:cs typeface="Times New Roman" panose="02020603050405020304" pitchFamily="18" charset="0"/>
          </a:endParaRPr>
        </a:p>
      </dsp:txBody>
      <dsp:txXfrm>
        <a:off x="4276956" y="38792"/>
        <a:ext cx="1476070" cy="1005317"/>
      </dsp:txXfrm>
    </dsp:sp>
    <dsp:sp modelId="{04A76D47-0601-4F9A-99CC-FAEA2DA389B1}">
      <dsp:nvSpPr>
        <dsp:cNvPr id="0" name=""/>
        <dsp:cNvSpPr/>
      </dsp:nvSpPr>
      <dsp:spPr>
        <a:xfrm>
          <a:off x="0" y="7515"/>
          <a:ext cx="2198035" cy="1423828"/>
        </a:xfrm>
        <a:prstGeom prst="roundRect">
          <a:avLst>
            <a:gd name="adj" fmla="val 10000"/>
          </a:avLst>
        </a:prstGeom>
        <a:solidFill>
          <a:schemeClr val="accent3">
            <a:lumMod val="60000"/>
            <a:lumOff val="4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ru-RU" sz="1400" b="1" kern="1200" dirty="0" smtClean="0">
              <a:solidFill>
                <a:srgbClr val="C00000"/>
              </a:solidFill>
              <a:latin typeface="Times New Roman" panose="02020603050405020304" pitchFamily="18" charset="0"/>
              <a:ea typeface="Calibri"/>
              <a:cs typeface="Times New Roman" panose="02020603050405020304" pitchFamily="18" charset="0"/>
            </a:rPr>
            <a:t>Вариант 1.1.</a:t>
          </a:r>
          <a:r>
            <a:rPr lang="ru-RU" sz="1200" b="1" kern="1200" dirty="0" smtClean="0">
              <a:latin typeface="Times New Roman" panose="02020603050405020304" pitchFamily="18" charset="0"/>
              <a:ea typeface="Calibri"/>
              <a:cs typeface="Times New Roman" panose="02020603050405020304" pitchFamily="18" charset="0"/>
            </a:rPr>
            <a:t> –  АООП НОО глухих детей (со слуховыми аппаратами и/или имплантами)</a:t>
          </a:r>
          <a:r>
            <a:rPr lang="ru-RU" sz="900" kern="1200" dirty="0" smtClean="0">
              <a:latin typeface="Calibri"/>
              <a:ea typeface="Calibri"/>
              <a:cs typeface="Times New Roman"/>
            </a:rPr>
            <a:t> </a:t>
          </a:r>
          <a:endParaRPr lang="ru-RU" sz="900" kern="1200" dirty="0"/>
        </a:p>
      </dsp:txBody>
      <dsp:txXfrm>
        <a:off x="31277" y="38792"/>
        <a:ext cx="1476070" cy="1005317"/>
      </dsp:txXfrm>
    </dsp:sp>
    <dsp:sp modelId="{EE591871-2ABF-46ED-96AD-4463559E40A3}">
      <dsp:nvSpPr>
        <dsp:cNvPr id="0" name=""/>
        <dsp:cNvSpPr/>
      </dsp:nvSpPr>
      <dsp:spPr>
        <a:xfrm>
          <a:off x="921039" y="261135"/>
          <a:ext cx="1926618" cy="1926618"/>
        </a:xfrm>
        <a:prstGeom prst="pieWedge">
          <a:avLst/>
        </a:prstGeom>
        <a:gradFill rotWithShape="0">
          <a:gsLst>
            <a:gs pos="0">
              <a:schemeClr val="accent2">
                <a:hueOff val="0"/>
                <a:satOff val="0"/>
                <a:lumOff val="0"/>
                <a:alphaOff val="0"/>
              </a:schemeClr>
            </a:gs>
            <a:gs pos="100000">
              <a:schemeClr val="accent2">
                <a:hueOff val="0"/>
                <a:satOff val="0"/>
                <a:lumOff val="0"/>
                <a:alphaOff val="0"/>
                <a:shade val="48000"/>
                <a:satMod val="180000"/>
                <a:lumMod val="94000"/>
              </a:schemeClr>
            </a:gs>
            <a:gs pos="100000">
              <a:schemeClr val="accent2">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ea typeface="Calibri"/>
              <a:cs typeface="Times New Roman" panose="02020603050405020304" pitchFamily="18" charset="0"/>
            </a:rPr>
            <a:t>обучение по общеобразовательным программам 4 года, 1-4 классы</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1485332" y="825428"/>
        <a:ext cx="1362325" cy="1362325"/>
      </dsp:txXfrm>
    </dsp:sp>
    <dsp:sp modelId="{5E0F681E-D402-495E-A4BB-AD248A42B287}">
      <dsp:nvSpPr>
        <dsp:cNvPr id="0" name=""/>
        <dsp:cNvSpPr/>
      </dsp:nvSpPr>
      <dsp:spPr>
        <a:xfrm rot="5400000">
          <a:off x="2969707" y="288030"/>
          <a:ext cx="1926618" cy="1926618"/>
        </a:xfrm>
        <a:prstGeom prst="pieWedge">
          <a:avLst/>
        </a:prstGeom>
        <a:gradFill rotWithShape="0">
          <a:gsLst>
            <a:gs pos="0">
              <a:schemeClr val="accent2">
                <a:hueOff val="-1570184"/>
                <a:satOff val="-2097"/>
                <a:lumOff val="1242"/>
                <a:alphaOff val="0"/>
              </a:schemeClr>
            </a:gs>
            <a:gs pos="100000">
              <a:schemeClr val="accent2">
                <a:hueOff val="-1570184"/>
                <a:satOff val="-2097"/>
                <a:lumOff val="1242"/>
                <a:alphaOff val="0"/>
                <a:shade val="48000"/>
                <a:satMod val="180000"/>
                <a:lumMod val="94000"/>
              </a:schemeClr>
            </a:gs>
            <a:gs pos="100000">
              <a:schemeClr val="accent2">
                <a:hueOff val="-1570184"/>
                <a:satOff val="-2097"/>
                <a:lumOff val="1242"/>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ea typeface="Calibri"/>
              <a:cs typeface="Times New Roman" panose="02020603050405020304" pitchFamily="18" charset="0"/>
            </a:rPr>
            <a:t>1-5 классы для детей с дошкольным </a:t>
          </a:r>
          <a:r>
            <a:rPr lang="ru-RU" sz="1400" b="1" kern="1200" dirty="0" err="1" smtClean="0">
              <a:solidFill>
                <a:schemeClr val="tx1"/>
              </a:solidFill>
              <a:latin typeface="Times New Roman" panose="02020603050405020304" pitchFamily="18" charset="0"/>
              <a:ea typeface="Calibri"/>
              <a:cs typeface="Times New Roman" panose="02020603050405020304" pitchFamily="18" charset="0"/>
            </a:rPr>
            <a:t>образованием,пролонгированное</a:t>
          </a:r>
          <a:r>
            <a:rPr lang="ru-RU" sz="1400" b="1" kern="1200" dirty="0" smtClean="0">
              <a:solidFill>
                <a:schemeClr val="tx1"/>
              </a:solidFill>
              <a:latin typeface="Times New Roman" panose="02020603050405020304" pitchFamily="18" charset="0"/>
              <a:ea typeface="Calibri"/>
              <a:cs typeface="Times New Roman" panose="02020603050405020304" pitchFamily="18" charset="0"/>
            </a:rPr>
            <a:t> обучение 1-6 классы</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5400000">
        <a:off x="2969707" y="852323"/>
        <a:ext cx="1362325" cy="1362325"/>
      </dsp:txXfrm>
    </dsp:sp>
    <dsp:sp modelId="{0A10F4E8-8A68-408F-8157-3C1FF9D8435E}">
      <dsp:nvSpPr>
        <dsp:cNvPr id="0" name=""/>
        <dsp:cNvSpPr/>
      </dsp:nvSpPr>
      <dsp:spPr>
        <a:xfrm rot="10800000">
          <a:off x="2936646" y="2276742"/>
          <a:ext cx="1926618" cy="1926618"/>
        </a:xfrm>
        <a:prstGeom prst="pieWedge">
          <a:avLst/>
        </a:prstGeom>
        <a:gradFill rotWithShape="0">
          <a:gsLst>
            <a:gs pos="0">
              <a:schemeClr val="accent2">
                <a:hueOff val="-3140368"/>
                <a:satOff val="-4193"/>
                <a:lumOff val="2484"/>
                <a:alphaOff val="0"/>
              </a:schemeClr>
            </a:gs>
            <a:gs pos="100000">
              <a:schemeClr val="accent2">
                <a:hueOff val="-3140368"/>
                <a:satOff val="-4193"/>
                <a:lumOff val="2484"/>
                <a:alphaOff val="0"/>
                <a:shade val="48000"/>
                <a:satMod val="180000"/>
                <a:lumMod val="94000"/>
              </a:schemeClr>
            </a:gs>
            <a:gs pos="100000">
              <a:schemeClr val="accent2">
                <a:hueOff val="-3140368"/>
                <a:satOff val="-4193"/>
                <a:lumOff val="2484"/>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kern="1200" dirty="0" smtClean="0">
            <a:latin typeface="Calibri"/>
            <a:ea typeface="Calibri"/>
            <a:cs typeface="Times New Roman"/>
          </a:endParaRPr>
        </a:p>
        <a:p>
          <a:pPr lvl="0" algn="ctr" defTabSz="533400">
            <a:lnSpc>
              <a:spcPct val="90000"/>
            </a:lnSpc>
            <a:spcBef>
              <a:spcPct val="0"/>
            </a:spcBef>
            <a:spcAft>
              <a:spcPct val="35000"/>
            </a:spcAft>
          </a:pPr>
          <a:r>
            <a:rPr lang="ru-RU" sz="1400" b="1" kern="1200" dirty="0" smtClean="0">
              <a:solidFill>
                <a:schemeClr val="tx1"/>
              </a:solidFill>
              <a:latin typeface="Times New Roman" panose="02020603050405020304" pitchFamily="18" charset="0"/>
              <a:ea typeface="Calibri"/>
              <a:cs typeface="Times New Roman" panose="02020603050405020304" pitchFamily="18" charset="0"/>
            </a:rPr>
            <a:t>обучение 1-6 классы, с учетом АООП для детей с легкой умственной отсталостью</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2936646" y="2276742"/>
        <a:ext cx="1362325" cy="1362325"/>
      </dsp:txXfrm>
    </dsp:sp>
    <dsp:sp modelId="{FFEDC5A8-C4E3-4ECE-A64C-16D9263CA869}">
      <dsp:nvSpPr>
        <dsp:cNvPr id="0" name=""/>
        <dsp:cNvSpPr/>
      </dsp:nvSpPr>
      <dsp:spPr>
        <a:xfrm rot="16200000">
          <a:off x="921039" y="2276742"/>
          <a:ext cx="1926618" cy="1926618"/>
        </a:xfrm>
        <a:prstGeom prst="pieWedge">
          <a:avLst/>
        </a:prstGeom>
        <a:gradFill rotWithShape="0">
          <a:gsLst>
            <a:gs pos="0">
              <a:schemeClr val="accent2">
                <a:hueOff val="-4710551"/>
                <a:satOff val="-6290"/>
                <a:lumOff val="3726"/>
                <a:alphaOff val="0"/>
              </a:schemeClr>
            </a:gs>
            <a:gs pos="100000">
              <a:schemeClr val="accent2">
                <a:hueOff val="-4710551"/>
                <a:satOff val="-6290"/>
                <a:lumOff val="3726"/>
                <a:alphaOff val="0"/>
                <a:shade val="48000"/>
                <a:satMod val="180000"/>
                <a:lumMod val="94000"/>
              </a:schemeClr>
            </a:gs>
            <a:gs pos="100000">
              <a:schemeClr val="accent2">
                <a:hueOff val="-4710551"/>
                <a:satOff val="-6290"/>
                <a:lumOff val="3726"/>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endParaRPr lang="ru-RU" sz="4800" kern="1200" dirty="0"/>
        </a:p>
      </dsp:txBody>
      <dsp:txXfrm rot="5400000">
        <a:off x="1485332" y="2276742"/>
        <a:ext cx="1362325" cy="1362325"/>
      </dsp:txXfrm>
    </dsp:sp>
    <dsp:sp modelId="{1CA794FA-55E3-4D24-8674-07ED52A158F5}">
      <dsp:nvSpPr>
        <dsp:cNvPr id="0" name=""/>
        <dsp:cNvSpPr/>
      </dsp:nvSpPr>
      <dsp:spPr>
        <a:xfrm>
          <a:off x="2559554" y="1831796"/>
          <a:ext cx="665194" cy="578430"/>
        </a:xfrm>
        <a:prstGeom prst="circularArrow">
          <a:avLst/>
        </a:prstGeom>
        <a:gradFill rotWithShape="0">
          <a:gsLst>
            <a:gs pos="0">
              <a:schemeClr val="accent2">
                <a:tint val="40000"/>
                <a:hueOff val="0"/>
                <a:satOff val="0"/>
                <a:lumOff val="0"/>
                <a:alphaOff val="0"/>
              </a:schemeClr>
            </a:gs>
            <a:gs pos="100000">
              <a:schemeClr val="accent2">
                <a:tint val="40000"/>
                <a:hueOff val="0"/>
                <a:satOff val="0"/>
                <a:lumOff val="0"/>
                <a:alphaOff val="0"/>
                <a:shade val="48000"/>
                <a:satMod val="180000"/>
                <a:lumMod val="94000"/>
              </a:schemeClr>
            </a:gs>
            <a:gs pos="100000">
              <a:schemeClr val="accent2">
                <a:tint val="4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dsp:style>
    </dsp:sp>
    <dsp:sp modelId="{B567B4EA-137B-4E3F-A3B6-CB3BF5C23E3E}">
      <dsp:nvSpPr>
        <dsp:cNvPr id="0" name=""/>
        <dsp:cNvSpPr/>
      </dsp:nvSpPr>
      <dsp:spPr>
        <a:xfrm rot="10800000">
          <a:off x="2559554" y="2054269"/>
          <a:ext cx="665194" cy="578430"/>
        </a:xfrm>
        <a:prstGeom prst="circularArrow">
          <a:avLst/>
        </a:prstGeom>
        <a:gradFill rotWithShape="0">
          <a:gsLst>
            <a:gs pos="0">
              <a:schemeClr val="accent2">
                <a:tint val="40000"/>
                <a:hueOff val="0"/>
                <a:satOff val="0"/>
                <a:lumOff val="0"/>
                <a:alphaOff val="0"/>
              </a:schemeClr>
            </a:gs>
            <a:gs pos="100000">
              <a:schemeClr val="accent2">
                <a:tint val="40000"/>
                <a:hueOff val="0"/>
                <a:satOff val="0"/>
                <a:lumOff val="0"/>
                <a:alphaOff val="0"/>
                <a:shade val="48000"/>
                <a:satMod val="180000"/>
                <a:lumMod val="94000"/>
              </a:schemeClr>
            </a:gs>
            <a:gs pos="100000">
              <a:schemeClr val="accent2">
                <a:tint val="4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6BCC2-77E7-4106-8F3A-3E005E57D148}">
      <dsp:nvSpPr>
        <dsp:cNvPr id="0" name=""/>
        <dsp:cNvSpPr/>
      </dsp:nvSpPr>
      <dsp:spPr>
        <a:xfrm>
          <a:off x="864085" y="216033"/>
          <a:ext cx="3219048" cy="3219048"/>
        </a:xfrm>
        <a:prstGeom prst="pie">
          <a:avLst>
            <a:gd name="adj1" fmla="val 16200000"/>
            <a:gd name="adj2" fmla="val 1800000"/>
          </a:avLst>
        </a:prstGeom>
        <a:solidFill>
          <a:schemeClr val="accent3">
            <a:hueOff val="0"/>
            <a:satOff val="0"/>
            <a:lumOff val="0"/>
            <a:alphaOff val="0"/>
          </a:schemeClr>
        </a:solidFill>
        <a:ln>
          <a:noFill/>
        </a:ln>
        <a:effectLst>
          <a:outerShdw blurRad="76200" dist="381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C00000"/>
              </a:solidFill>
              <a:latin typeface="Times New Roman" panose="02020603050405020304" pitchFamily="18" charset="0"/>
              <a:cs typeface="Times New Roman" panose="02020603050405020304" pitchFamily="18" charset="0"/>
            </a:rPr>
            <a:t>Вариант 2.2 - </a:t>
          </a:r>
          <a:r>
            <a:rPr lang="ru-RU" sz="1300" b="1" kern="1200" dirty="0" smtClean="0">
              <a:solidFill>
                <a:schemeClr val="tx2">
                  <a:lumMod val="75000"/>
                </a:schemeClr>
              </a:solidFill>
              <a:latin typeface="Times New Roman" panose="02020603050405020304" pitchFamily="18" charset="0"/>
              <a:cs typeface="Times New Roman" panose="02020603050405020304" pitchFamily="18" charset="0"/>
            </a:rPr>
            <a:t>для обучающихся с кохлеарной имплантацией</a:t>
          </a:r>
          <a:endParaRPr lang="ru-RU" sz="1300" b="1" kern="1200" dirty="0">
            <a:solidFill>
              <a:schemeClr val="tx2">
                <a:lumMod val="75000"/>
              </a:schemeClr>
            </a:solidFill>
            <a:latin typeface="Times New Roman" panose="02020603050405020304" pitchFamily="18" charset="0"/>
            <a:cs typeface="Times New Roman" panose="02020603050405020304" pitchFamily="18" charset="0"/>
          </a:endParaRPr>
        </a:p>
      </dsp:txBody>
      <dsp:txXfrm>
        <a:off x="2560600" y="898164"/>
        <a:ext cx="1149660" cy="958050"/>
      </dsp:txXfrm>
    </dsp:sp>
    <dsp:sp modelId="{785CF504-50AF-486C-8E20-558A04F101A8}">
      <dsp:nvSpPr>
        <dsp:cNvPr id="0" name=""/>
        <dsp:cNvSpPr/>
      </dsp:nvSpPr>
      <dsp:spPr>
        <a:xfrm>
          <a:off x="730735" y="364058"/>
          <a:ext cx="3219048" cy="3219048"/>
        </a:xfrm>
        <a:prstGeom prst="pie">
          <a:avLst>
            <a:gd name="adj1" fmla="val 1800000"/>
            <a:gd name="adj2" fmla="val 9000000"/>
          </a:avLst>
        </a:prstGeom>
        <a:solidFill>
          <a:schemeClr val="accent3">
            <a:hueOff val="-1785407"/>
            <a:satOff val="6146"/>
            <a:lumOff val="-5000"/>
            <a:alphaOff val="0"/>
          </a:schemeClr>
        </a:solidFill>
        <a:ln>
          <a:noFill/>
        </a:ln>
        <a:effectLst>
          <a:outerShdw blurRad="76200" dist="381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C00000"/>
              </a:solidFill>
              <a:latin typeface="Times New Roman" panose="02020603050405020304" pitchFamily="18" charset="0"/>
              <a:cs typeface="Times New Roman" panose="02020603050405020304" pitchFamily="18" charset="0"/>
            </a:rPr>
            <a:t>Вариант 2.3</a:t>
          </a:r>
          <a:r>
            <a:rPr lang="ru-RU" sz="1000" b="1" kern="1200" dirty="0" smtClean="0">
              <a:solidFill>
                <a:schemeClr val="bg2">
                  <a:lumMod val="10000"/>
                </a:schemeClr>
              </a:solidFill>
              <a:latin typeface="Times New Roman" panose="02020603050405020304" pitchFamily="18" charset="0"/>
              <a:cs typeface="Times New Roman" panose="02020603050405020304" pitchFamily="18" charset="0"/>
            </a:rPr>
            <a:t>. - для  слабослышащих, позднооглохших обучающихся с легкой умственной отсталостью и ЗПР (со слуховыми аппаратами или имплантами)</a:t>
          </a:r>
          <a:endParaRPr lang="ru-RU" sz="1000" b="1"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1497176" y="2452608"/>
        <a:ext cx="1724490" cy="843084"/>
      </dsp:txXfrm>
    </dsp:sp>
    <dsp:sp modelId="{95F79169-1763-4CFA-AB91-7322A08F8BAC}">
      <dsp:nvSpPr>
        <dsp:cNvPr id="0" name=""/>
        <dsp:cNvSpPr/>
      </dsp:nvSpPr>
      <dsp:spPr>
        <a:xfrm>
          <a:off x="648086" y="216033"/>
          <a:ext cx="3219048" cy="3219048"/>
        </a:xfrm>
        <a:prstGeom prst="pie">
          <a:avLst>
            <a:gd name="adj1" fmla="val 9000000"/>
            <a:gd name="adj2" fmla="val 16200000"/>
          </a:avLst>
        </a:prstGeom>
        <a:solidFill>
          <a:schemeClr val="accent3">
            <a:hueOff val="-3570814"/>
            <a:satOff val="12291"/>
            <a:lumOff val="-10000"/>
            <a:alphaOff val="0"/>
          </a:schemeClr>
        </a:solidFill>
        <a:ln>
          <a:noFill/>
        </a:ln>
        <a:effectLst>
          <a:outerShdw blurRad="76200" dist="381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2">
                  <a:lumMod val="25000"/>
                </a:schemeClr>
              </a:solidFill>
              <a:latin typeface="Times New Roman" panose="02020603050405020304" pitchFamily="18" charset="0"/>
              <a:cs typeface="Times New Roman" panose="02020603050405020304" pitchFamily="18" charset="0"/>
            </a:rPr>
            <a:t> </a:t>
          </a:r>
          <a:r>
            <a:rPr lang="ru-RU" sz="1400" b="1" kern="1200" dirty="0" smtClean="0">
              <a:solidFill>
                <a:srgbClr val="993300"/>
              </a:solidFill>
              <a:latin typeface="Times New Roman" panose="02020603050405020304" pitchFamily="18" charset="0"/>
              <a:cs typeface="Times New Roman" panose="02020603050405020304" pitchFamily="18" charset="0"/>
            </a:rPr>
            <a:t>Вариант 2.1</a:t>
          </a:r>
          <a:r>
            <a:rPr lang="ru-RU" sz="1400" b="1" kern="1200" dirty="0" smtClean="0">
              <a:solidFill>
                <a:schemeClr val="bg2">
                  <a:lumMod val="25000"/>
                </a:schemeClr>
              </a:solidFill>
              <a:latin typeface="Times New Roman" panose="02020603050405020304" pitchFamily="18" charset="0"/>
              <a:cs typeface="Times New Roman" panose="02020603050405020304" pitchFamily="18" charset="0"/>
            </a:rPr>
            <a:t>.</a:t>
          </a:r>
          <a:r>
            <a:rPr lang="ru-RU" sz="1100" b="1" kern="1200" dirty="0" smtClean="0">
              <a:solidFill>
                <a:schemeClr val="bg2">
                  <a:lumMod val="25000"/>
                </a:schemeClr>
              </a:solidFill>
              <a:latin typeface="Times New Roman" panose="02020603050405020304" pitchFamily="18" charset="0"/>
              <a:cs typeface="Times New Roman" panose="02020603050405020304" pitchFamily="18" charset="0"/>
            </a:rPr>
            <a:t> -АООП НОО для слабослышащих, позднооглохших обучающихся (инклюзия)</a:t>
          </a:r>
          <a:endParaRPr lang="ru-RU" sz="1100" b="1" kern="1200" dirty="0">
            <a:solidFill>
              <a:schemeClr val="bg2">
                <a:lumMod val="25000"/>
              </a:schemeClr>
            </a:solidFill>
            <a:latin typeface="Times New Roman" panose="02020603050405020304" pitchFamily="18" charset="0"/>
            <a:cs typeface="Times New Roman" panose="02020603050405020304" pitchFamily="18" charset="0"/>
          </a:endParaRPr>
        </a:p>
      </dsp:txBody>
      <dsp:txXfrm>
        <a:off x="1020959" y="898164"/>
        <a:ext cx="1149660" cy="958050"/>
      </dsp:txXfrm>
    </dsp:sp>
    <dsp:sp modelId="{BD594D5C-B3BF-4C4E-B0EF-F656241BACC5}">
      <dsp:nvSpPr>
        <dsp:cNvPr id="0" name=""/>
        <dsp:cNvSpPr/>
      </dsp:nvSpPr>
      <dsp:spPr>
        <a:xfrm>
          <a:off x="665077" y="16758"/>
          <a:ext cx="3617596" cy="3617596"/>
        </a:xfrm>
        <a:prstGeom prst="circularArrow">
          <a:avLst>
            <a:gd name="adj1" fmla="val 5085"/>
            <a:gd name="adj2" fmla="val 327528"/>
            <a:gd name="adj3" fmla="val 1472472"/>
            <a:gd name="adj4" fmla="val 16199432"/>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46621F4-55F1-46EE-8DB6-6F6E12734AC3}">
      <dsp:nvSpPr>
        <dsp:cNvPr id="0" name=""/>
        <dsp:cNvSpPr/>
      </dsp:nvSpPr>
      <dsp:spPr>
        <a:xfrm>
          <a:off x="531461" y="164581"/>
          <a:ext cx="3617596" cy="3617596"/>
        </a:xfrm>
        <a:prstGeom prst="circularArrow">
          <a:avLst>
            <a:gd name="adj1" fmla="val 5085"/>
            <a:gd name="adj2" fmla="val 327528"/>
            <a:gd name="adj3" fmla="val 8671970"/>
            <a:gd name="adj4" fmla="val 1800502"/>
            <a:gd name="adj5" fmla="val 5932"/>
          </a:avLst>
        </a:prstGeom>
        <a:solidFill>
          <a:schemeClr val="accent3">
            <a:hueOff val="-1785407"/>
            <a:satOff val="6146"/>
            <a:lumOff val="-500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90F3BDB-13BD-4527-801F-0C7B529A3866}">
      <dsp:nvSpPr>
        <dsp:cNvPr id="0" name=""/>
        <dsp:cNvSpPr/>
      </dsp:nvSpPr>
      <dsp:spPr>
        <a:xfrm>
          <a:off x="448546" y="16758"/>
          <a:ext cx="3617596" cy="3617596"/>
        </a:xfrm>
        <a:prstGeom prst="circularArrow">
          <a:avLst>
            <a:gd name="adj1" fmla="val 5085"/>
            <a:gd name="adj2" fmla="val 327528"/>
            <a:gd name="adj3" fmla="val 15873039"/>
            <a:gd name="adj4" fmla="val 9000000"/>
            <a:gd name="adj5" fmla="val 5932"/>
          </a:avLst>
        </a:prstGeom>
        <a:solidFill>
          <a:schemeClr val="accent3">
            <a:hueOff val="-3570814"/>
            <a:satOff val="12291"/>
            <a:lumOff val="-1000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2D308-F006-4FAB-BD23-789D481B1D12}">
      <dsp:nvSpPr>
        <dsp:cNvPr id="0" name=""/>
        <dsp:cNvSpPr/>
      </dsp:nvSpPr>
      <dsp:spPr>
        <a:xfrm>
          <a:off x="128371" y="2"/>
          <a:ext cx="2134529" cy="2134529"/>
        </a:xfrm>
        <a:prstGeom prst="ellipse">
          <a:avLst/>
        </a:prstGeom>
        <a:gradFill rotWithShape="0">
          <a:gsLst>
            <a:gs pos="0">
              <a:schemeClr val="accent2">
                <a:alpha val="50000"/>
                <a:hueOff val="0"/>
                <a:satOff val="0"/>
                <a:lumOff val="0"/>
                <a:alphaOff val="0"/>
              </a:schemeClr>
            </a:gs>
            <a:gs pos="100000">
              <a:schemeClr val="accent2">
                <a:alpha val="50000"/>
                <a:hueOff val="0"/>
                <a:satOff val="0"/>
                <a:lumOff val="0"/>
                <a:alphaOff val="0"/>
                <a:shade val="48000"/>
                <a:satMod val="180000"/>
                <a:lumMod val="94000"/>
              </a:schemeClr>
            </a:gs>
            <a:gs pos="100000">
              <a:schemeClr val="accent2">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99B57BC3-F069-4B6E-A51A-F1A8BD4F2EC2}">
      <dsp:nvSpPr>
        <dsp:cNvPr id="0" name=""/>
        <dsp:cNvSpPr/>
      </dsp:nvSpPr>
      <dsp:spPr>
        <a:xfrm>
          <a:off x="172758" y="91616"/>
          <a:ext cx="384215" cy="384215"/>
        </a:xfrm>
        <a:prstGeom prst="ellipse">
          <a:avLst/>
        </a:prstGeom>
        <a:gradFill rotWithShape="0">
          <a:gsLst>
            <a:gs pos="0">
              <a:schemeClr val="accent3">
                <a:alpha val="50000"/>
                <a:hueOff val="0"/>
                <a:satOff val="0"/>
                <a:lumOff val="0"/>
                <a:alphaOff val="0"/>
              </a:schemeClr>
            </a:gs>
            <a:gs pos="100000">
              <a:schemeClr val="accent3">
                <a:alpha val="50000"/>
                <a:hueOff val="0"/>
                <a:satOff val="0"/>
                <a:lumOff val="0"/>
                <a:alphaOff val="0"/>
                <a:shade val="48000"/>
                <a:satMod val="180000"/>
                <a:lumMod val="94000"/>
              </a:schemeClr>
            </a:gs>
            <a:gs pos="100000">
              <a:schemeClr val="accent3">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E8F98741-9E51-40B6-B8A9-E5F818176865}">
      <dsp:nvSpPr>
        <dsp:cNvPr id="0" name=""/>
        <dsp:cNvSpPr/>
      </dsp:nvSpPr>
      <dsp:spPr>
        <a:xfrm>
          <a:off x="364865" y="91616"/>
          <a:ext cx="2055136" cy="384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en-US" sz="1100" b="1" kern="1200" dirty="0" smtClean="0">
              <a:solidFill>
                <a:srgbClr val="C00000"/>
              </a:solidFill>
              <a:latin typeface="Times New Roman" panose="02020603050405020304" pitchFamily="18" charset="0"/>
              <a:cs typeface="Times New Roman" panose="02020603050405020304" pitchFamily="18" charset="0"/>
            </a:rPr>
            <a:t>I</a:t>
          </a:r>
          <a:r>
            <a:rPr lang="ru-RU" sz="1100" b="1" kern="1200" dirty="0" smtClean="0">
              <a:solidFill>
                <a:srgbClr val="C00000"/>
              </a:solidFill>
              <a:latin typeface="Times New Roman" panose="02020603050405020304" pitchFamily="18" charset="0"/>
              <a:cs typeface="Times New Roman" panose="02020603050405020304" pitchFamily="18" charset="0"/>
            </a:rPr>
            <a:t> Отделение -  Срок </a:t>
          </a:r>
        </a:p>
        <a:p>
          <a:pPr lvl="0" algn="l" defTabSz="488950">
            <a:lnSpc>
              <a:spcPct val="90000"/>
            </a:lnSpc>
            <a:spcBef>
              <a:spcPct val="0"/>
            </a:spcBef>
            <a:spcAft>
              <a:spcPct val="35000"/>
            </a:spcAft>
          </a:pPr>
          <a:r>
            <a:rPr lang="ru-RU" sz="1100" b="1" kern="1200" dirty="0" smtClean="0">
              <a:solidFill>
                <a:srgbClr val="C00000"/>
              </a:solidFill>
              <a:latin typeface="Times New Roman" panose="02020603050405020304" pitchFamily="18" charset="0"/>
              <a:cs typeface="Times New Roman" panose="02020603050405020304" pitchFamily="18" charset="0"/>
            </a:rPr>
            <a:t>обучения   4 года, 1-4 классы</a:t>
          </a:r>
          <a:endParaRPr lang="ru-RU" sz="1100" b="1" kern="1200" dirty="0">
            <a:solidFill>
              <a:srgbClr val="C00000"/>
            </a:solidFill>
            <a:latin typeface="Times New Roman" panose="02020603050405020304" pitchFamily="18" charset="0"/>
            <a:cs typeface="Times New Roman" panose="02020603050405020304" pitchFamily="18" charset="0"/>
          </a:endParaRPr>
        </a:p>
      </dsp:txBody>
      <dsp:txXfrm>
        <a:off x="364865" y="91616"/>
        <a:ext cx="2055136" cy="384215"/>
      </dsp:txXfrm>
    </dsp:sp>
    <dsp:sp modelId="{0B1CE816-4191-41C2-A37A-18AD4926DC83}">
      <dsp:nvSpPr>
        <dsp:cNvPr id="0" name=""/>
        <dsp:cNvSpPr/>
      </dsp:nvSpPr>
      <dsp:spPr>
        <a:xfrm>
          <a:off x="364865" y="475831"/>
          <a:ext cx="2055136" cy="673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 rIns="0" bIns="8890" numCol="1" spcCol="1270" anchor="ctr" anchorCtr="0">
          <a:noAutofit/>
        </a:bodyPr>
        <a:lstStyle/>
        <a:p>
          <a:pPr lvl="0" algn="l" defTabSz="311150">
            <a:lnSpc>
              <a:spcPct val="90000"/>
            </a:lnSpc>
            <a:spcBef>
              <a:spcPct val="0"/>
            </a:spcBef>
            <a:spcAft>
              <a:spcPct val="35000"/>
            </a:spcAft>
          </a:pPr>
          <a:r>
            <a:rPr lang="ru-RU" sz="700" kern="1200" dirty="0" smtClean="0"/>
            <a:t> </a:t>
          </a:r>
          <a:r>
            <a:rPr lang="ru-RU" sz="1050" b="1" kern="1200" dirty="0" smtClean="0">
              <a:latin typeface="Times New Roman" panose="02020603050405020304" pitchFamily="18" charset="0"/>
              <a:cs typeface="Times New Roman" panose="02020603050405020304" pitchFamily="18" charset="0"/>
            </a:rPr>
            <a:t>Максимальная </a:t>
          </a:r>
          <a:r>
            <a:rPr lang="ru-RU" sz="900" b="1" kern="1200" dirty="0" smtClean="0">
              <a:latin typeface="Times New Roman" panose="02020603050405020304" pitchFamily="18" charset="0"/>
              <a:cs typeface="Times New Roman" panose="02020603050405020304" pitchFamily="18" charset="0"/>
            </a:rPr>
            <a:t>н</a:t>
          </a:r>
          <a:r>
            <a:rPr lang="ru-RU" sz="1200" b="1" kern="1200" dirty="0" smtClean="0">
              <a:latin typeface="Times New Roman" panose="02020603050405020304" pitchFamily="18" charset="0"/>
              <a:cs typeface="Times New Roman" panose="02020603050405020304" pitchFamily="18" charset="0"/>
            </a:rPr>
            <a:t>едельная нагрузка (5-дневка): Обязательная часть:</a:t>
          </a:r>
        </a:p>
        <a:p>
          <a:pPr lvl="0" algn="l" defTabSz="31115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1 кл.-21 час, 2-4 кл.-23 часа</a:t>
          </a:r>
          <a:endParaRPr lang="ru-RU" sz="1200" b="1" kern="1200" dirty="0">
            <a:latin typeface="Times New Roman" panose="02020603050405020304" pitchFamily="18" charset="0"/>
            <a:cs typeface="Times New Roman" panose="02020603050405020304" pitchFamily="18" charset="0"/>
          </a:endParaRPr>
        </a:p>
      </dsp:txBody>
      <dsp:txXfrm>
        <a:off x="364865" y="475831"/>
        <a:ext cx="2055136" cy="673129"/>
      </dsp:txXfrm>
    </dsp:sp>
    <dsp:sp modelId="{521448AE-266F-4453-ADED-76F5E7D9AE19}">
      <dsp:nvSpPr>
        <dsp:cNvPr id="0" name=""/>
        <dsp:cNvSpPr/>
      </dsp:nvSpPr>
      <dsp:spPr>
        <a:xfrm>
          <a:off x="364865" y="1148961"/>
          <a:ext cx="52245" cy="52245"/>
        </a:xfrm>
        <a:prstGeom prst="ellipse">
          <a:avLst/>
        </a:prstGeom>
        <a:gradFill rotWithShape="0">
          <a:gsLst>
            <a:gs pos="0">
              <a:schemeClr val="accent4">
                <a:alpha val="50000"/>
                <a:hueOff val="0"/>
                <a:satOff val="0"/>
                <a:lumOff val="0"/>
                <a:alphaOff val="0"/>
              </a:schemeClr>
            </a:gs>
            <a:gs pos="100000">
              <a:schemeClr val="accent4">
                <a:alpha val="50000"/>
                <a:hueOff val="0"/>
                <a:satOff val="0"/>
                <a:lumOff val="0"/>
                <a:alphaOff val="0"/>
                <a:shade val="48000"/>
                <a:satMod val="180000"/>
                <a:lumMod val="94000"/>
              </a:schemeClr>
            </a:gs>
            <a:gs pos="100000">
              <a:schemeClr val="accent4">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783DC39C-31BB-4D15-B447-4AAC82CF4B30}">
      <dsp:nvSpPr>
        <dsp:cNvPr id="0" name=""/>
        <dsp:cNvSpPr/>
      </dsp:nvSpPr>
      <dsp:spPr>
        <a:xfrm>
          <a:off x="364865" y="1201207"/>
          <a:ext cx="2055136" cy="48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0" bIns="15240" numCol="1" spcCol="1270" anchor="ctr" anchorCtr="0">
          <a:noAutofit/>
        </a:bodyPr>
        <a:lstStyle/>
        <a:p>
          <a:pPr lvl="0" algn="l"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Внеурочная+коррекционно-развивающая деятельность - 10 часов</a:t>
          </a:r>
          <a:endParaRPr lang="ru-RU" sz="1200" b="1" kern="1200" dirty="0">
            <a:latin typeface="Times New Roman" panose="02020603050405020304" pitchFamily="18" charset="0"/>
            <a:cs typeface="Times New Roman" panose="02020603050405020304" pitchFamily="18" charset="0"/>
          </a:endParaRPr>
        </a:p>
      </dsp:txBody>
      <dsp:txXfrm>
        <a:off x="364865" y="1201207"/>
        <a:ext cx="2055136" cy="482106"/>
      </dsp:txXfrm>
    </dsp:sp>
    <dsp:sp modelId="{3A4AD763-43A8-415F-97FC-9CF4E5DED135}">
      <dsp:nvSpPr>
        <dsp:cNvPr id="0" name=""/>
        <dsp:cNvSpPr/>
      </dsp:nvSpPr>
      <dsp:spPr>
        <a:xfrm>
          <a:off x="71784" y="1927504"/>
          <a:ext cx="2134529" cy="2134529"/>
        </a:xfrm>
        <a:prstGeom prst="ellipse">
          <a:avLst/>
        </a:prstGeom>
        <a:gradFill rotWithShape="0">
          <a:gsLst>
            <a:gs pos="0">
              <a:schemeClr val="accent5">
                <a:alpha val="50000"/>
                <a:hueOff val="0"/>
                <a:satOff val="0"/>
                <a:lumOff val="0"/>
                <a:alphaOff val="0"/>
              </a:schemeClr>
            </a:gs>
            <a:gs pos="100000">
              <a:schemeClr val="accent5">
                <a:alpha val="50000"/>
                <a:hueOff val="0"/>
                <a:satOff val="0"/>
                <a:lumOff val="0"/>
                <a:alphaOff val="0"/>
                <a:shade val="48000"/>
                <a:satMod val="180000"/>
                <a:lumMod val="94000"/>
              </a:schemeClr>
            </a:gs>
            <a:gs pos="100000">
              <a:schemeClr val="accent5">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A8F76464-6CCC-42C2-BB45-6510DB08287F}">
      <dsp:nvSpPr>
        <dsp:cNvPr id="0" name=""/>
        <dsp:cNvSpPr/>
      </dsp:nvSpPr>
      <dsp:spPr>
        <a:xfrm>
          <a:off x="172758" y="2017154"/>
          <a:ext cx="384215" cy="384215"/>
        </a:xfrm>
        <a:prstGeom prst="ellipse">
          <a:avLst/>
        </a:prstGeom>
        <a:gradFill rotWithShape="0">
          <a:gsLst>
            <a:gs pos="0">
              <a:schemeClr val="accent6">
                <a:alpha val="50000"/>
                <a:hueOff val="0"/>
                <a:satOff val="0"/>
                <a:lumOff val="0"/>
                <a:alphaOff val="0"/>
              </a:schemeClr>
            </a:gs>
            <a:gs pos="100000">
              <a:schemeClr val="accent6">
                <a:alpha val="50000"/>
                <a:hueOff val="0"/>
                <a:satOff val="0"/>
                <a:lumOff val="0"/>
                <a:alphaOff val="0"/>
                <a:shade val="48000"/>
                <a:satMod val="180000"/>
                <a:lumMod val="94000"/>
              </a:schemeClr>
            </a:gs>
            <a:gs pos="100000">
              <a:schemeClr val="accent6">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52528A7F-3DA5-4015-95E7-5F8C6952EB57}">
      <dsp:nvSpPr>
        <dsp:cNvPr id="0" name=""/>
        <dsp:cNvSpPr/>
      </dsp:nvSpPr>
      <dsp:spPr>
        <a:xfrm>
          <a:off x="364865" y="2017154"/>
          <a:ext cx="2055136" cy="384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0" bIns="15240" numCol="1" spcCol="1270" anchor="ctr" anchorCtr="0">
          <a:noAutofit/>
        </a:bodyPr>
        <a:lstStyle/>
        <a:p>
          <a:pPr lvl="0" algn="l" defTabSz="533400">
            <a:lnSpc>
              <a:spcPct val="90000"/>
            </a:lnSpc>
            <a:spcBef>
              <a:spcPct val="0"/>
            </a:spcBef>
            <a:spcAft>
              <a:spcPct val="35000"/>
            </a:spcAft>
          </a:pPr>
          <a:r>
            <a:rPr lang="ru-RU" sz="1200" b="1" kern="1200" dirty="0" smtClean="0">
              <a:solidFill>
                <a:srgbClr val="C00000"/>
              </a:solidFill>
              <a:latin typeface="Times New Roman" panose="02020603050405020304" pitchFamily="18" charset="0"/>
              <a:cs typeface="Times New Roman" panose="02020603050405020304" pitchFamily="18" charset="0"/>
            </a:rPr>
            <a:t>П Отделение -  Срок обучения 5 лет, 1-5 классы</a:t>
          </a:r>
          <a:endParaRPr lang="ru-RU" sz="1200" b="1" kern="1200" dirty="0">
            <a:solidFill>
              <a:srgbClr val="C00000"/>
            </a:solidFill>
            <a:latin typeface="Times New Roman" panose="02020603050405020304" pitchFamily="18" charset="0"/>
            <a:cs typeface="Times New Roman" panose="02020603050405020304" pitchFamily="18" charset="0"/>
          </a:endParaRPr>
        </a:p>
      </dsp:txBody>
      <dsp:txXfrm>
        <a:off x="364865" y="2017154"/>
        <a:ext cx="2055136" cy="384215"/>
      </dsp:txXfrm>
    </dsp:sp>
    <dsp:sp modelId="{E9C573FD-21E8-46EB-ADA8-7F1BB9D76490}">
      <dsp:nvSpPr>
        <dsp:cNvPr id="0" name=""/>
        <dsp:cNvSpPr/>
      </dsp:nvSpPr>
      <dsp:spPr>
        <a:xfrm>
          <a:off x="364865" y="2401369"/>
          <a:ext cx="2055136" cy="43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Во П Отделении срок обучения может быть увеличен до 6 лет +1 дополнительный класс</a:t>
          </a:r>
          <a:endParaRPr lang="ru-RU" sz="1100" b="1" kern="1200" dirty="0">
            <a:latin typeface="Times New Roman" panose="02020603050405020304" pitchFamily="18" charset="0"/>
            <a:cs typeface="Times New Roman" panose="02020603050405020304" pitchFamily="18" charset="0"/>
          </a:endParaRPr>
        </a:p>
      </dsp:txBody>
      <dsp:txXfrm>
        <a:off x="364865" y="2401369"/>
        <a:ext cx="2055136" cy="436624"/>
      </dsp:txXfrm>
    </dsp:sp>
    <dsp:sp modelId="{8660E667-D60E-4ED1-8794-403553152DFF}">
      <dsp:nvSpPr>
        <dsp:cNvPr id="0" name=""/>
        <dsp:cNvSpPr/>
      </dsp:nvSpPr>
      <dsp:spPr>
        <a:xfrm>
          <a:off x="364865" y="2837994"/>
          <a:ext cx="52245" cy="52245"/>
        </a:xfrm>
        <a:prstGeom prst="ellipse">
          <a:avLst/>
        </a:prstGeom>
        <a:gradFill rotWithShape="0">
          <a:gsLst>
            <a:gs pos="0">
              <a:schemeClr val="accent2">
                <a:alpha val="50000"/>
                <a:hueOff val="0"/>
                <a:satOff val="0"/>
                <a:lumOff val="0"/>
                <a:alphaOff val="0"/>
              </a:schemeClr>
            </a:gs>
            <a:gs pos="100000">
              <a:schemeClr val="accent2">
                <a:alpha val="50000"/>
                <a:hueOff val="0"/>
                <a:satOff val="0"/>
                <a:lumOff val="0"/>
                <a:alphaOff val="0"/>
                <a:shade val="48000"/>
                <a:satMod val="180000"/>
                <a:lumMod val="94000"/>
              </a:schemeClr>
            </a:gs>
            <a:gs pos="100000">
              <a:schemeClr val="accent2">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C0FBC4EE-EF87-4C5C-82D5-B20EC55CBD06}">
      <dsp:nvSpPr>
        <dsp:cNvPr id="0" name=""/>
        <dsp:cNvSpPr/>
      </dsp:nvSpPr>
      <dsp:spPr>
        <a:xfrm>
          <a:off x="364865" y="2890240"/>
          <a:ext cx="2055136" cy="836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Максимальная недельная нагрузка:</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Обязательная часть: </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1 доп. и 1 кл. -21 час,</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 2-5 кл. - 23 часа</a:t>
          </a:r>
          <a:endParaRPr lang="ru-RU" sz="1050" b="1" kern="1200" dirty="0">
            <a:latin typeface="Times New Roman" panose="02020603050405020304" pitchFamily="18" charset="0"/>
            <a:cs typeface="Times New Roman" panose="02020603050405020304" pitchFamily="18" charset="0"/>
          </a:endParaRPr>
        </a:p>
      </dsp:txBody>
      <dsp:txXfrm>
        <a:off x="364865" y="2890240"/>
        <a:ext cx="2055136" cy="836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2D308-F006-4FAB-BD23-789D481B1D12}">
      <dsp:nvSpPr>
        <dsp:cNvPr id="0" name=""/>
        <dsp:cNvSpPr/>
      </dsp:nvSpPr>
      <dsp:spPr>
        <a:xfrm>
          <a:off x="68269" y="108997"/>
          <a:ext cx="2087281" cy="1921874"/>
        </a:xfrm>
        <a:prstGeom prst="ellipse">
          <a:avLst/>
        </a:prstGeom>
        <a:gradFill rotWithShape="0">
          <a:gsLst>
            <a:gs pos="0">
              <a:schemeClr val="accent1">
                <a:shade val="80000"/>
                <a:alpha val="50000"/>
                <a:hueOff val="0"/>
                <a:satOff val="0"/>
                <a:lumOff val="0"/>
                <a:alphaOff val="0"/>
              </a:schemeClr>
            </a:gs>
            <a:gs pos="100000">
              <a:schemeClr val="accent1">
                <a:shade val="80000"/>
                <a:alpha val="50000"/>
                <a:hueOff val="0"/>
                <a:satOff val="0"/>
                <a:lumOff val="0"/>
                <a:alphaOff val="0"/>
                <a:shade val="48000"/>
                <a:satMod val="180000"/>
                <a:lumMod val="94000"/>
              </a:schemeClr>
            </a:gs>
            <a:gs pos="100000">
              <a:schemeClr val="accent1">
                <a:shade val="80000"/>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99B57BC3-F069-4B6E-A51A-F1A8BD4F2EC2}">
      <dsp:nvSpPr>
        <dsp:cNvPr id="0" name=""/>
        <dsp:cNvSpPr/>
      </dsp:nvSpPr>
      <dsp:spPr>
        <a:xfrm>
          <a:off x="262678" y="182596"/>
          <a:ext cx="316153" cy="345937"/>
        </a:xfrm>
        <a:prstGeom prst="ellipse">
          <a:avLst/>
        </a:prstGeom>
        <a:gradFill rotWithShape="0">
          <a:gsLst>
            <a:gs pos="0">
              <a:schemeClr val="accent1">
                <a:shade val="80000"/>
                <a:alpha val="50000"/>
                <a:hueOff val="174380"/>
                <a:satOff val="6213"/>
                <a:lumOff val="11201"/>
                <a:alphaOff val="0"/>
              </a:schemeClr>
            </a:gs>
            <a:gs pos="100000">
              <a:schemeClr val="accent1">
                <a:shade val="80000"/>
                <a:alpha val="50000"/>
                <a:hueOff val="174380"/>
                <a:satOff val="6213"/>
                <a:lumOff val="11201"/>
                <a:alphaOff val="0"/>
                <a:shade val="48000"/>
                <a:satMod val="180000"/>
                <a:lumMod val="94000"/>
              </a:schemeClr>
            </a:gs>
            <a:gs pos="100000">
              <a:schemeClr val="accent1">
                <a:shade val="80000"/>
                <a:alpha val="50000"/>
                <a:hueOff val="174380"/>
                <a:satOff val="6213"/>
                <a:lumOff val="11201"/>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E8F98741-9E51-40B6-B8A9-E5F818176865}">
      <dsp:nvSpPr>
        <dsp:cNvPr id="0" name=""/>
        <dsp:cNvSpPr/>
      </dsp:nvSpPr>
      <dsp:spPr>
        <a:xfrm>
          <a:off x="393854" y="182596"/>
          <a:ext cx="1698589" cy="34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Обучение в среде </a:t>
          </a:r>
        </a:p>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слышащих сверстников</a:t>
          </a:r>
          <a:endParaRPr lang="ru-RU" sz="1100" b="1" kern="1200" dirty="0">
            <a:latin typeface="Times New Roman" panose="02020603050405020304" pitchFamily="18" charset="0"/>
            <a:cs typeface="Times New Roman" panose="02020603050405020304" pitchFamily="18" charset="0"/>
          </a:endParaRPr>
        </a:p>
      </dsp:txBody>
      <dsp:txXfrm>
        <a:off x="393854" y="182596"/>
        <a:ext cx="1698589" cy="345937"/>
      </dsp:txXfrm>
    </dsp:sp>
    <dsp:sp modelId="{0B1CE816-4191-41C2-A37A-18AD4926DC83}">
      <dsp:nvSpPr>
        <dsp:cNvPr id="0" name=""/>
        <dsp:cNvSpPr/>
      </dsp:nvSpPr>
      <dsp:spPr>
        <a:xfrm>
          <a:off x="392840" y="490444"/>
          <a:ext cx="2002227" cy="44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Срок обучения 4 года</a:t>
          </a:r>
          <a:r>
            <a:rPr lang="ru-RU" sz="1000" b="1" kern="1200" dirty="0" smtClean="0">
              <a:latin typeface="Times New Roman" panose="02020603050405020304" pitchFamily="18" charset="0"/>
              <a:cs typeface="Times New Roman" panose="02020603050405020304" pitchFamily="18" charset="0"/>
            </a:rPr>
            <a:t>,</a:t>
          </a:r>
        </a:p>
        <a:p>
          <a:pPr lvl="0" algn="l" defTabSz="488950">
            <a:lnSpc>
              <a:spcPct val="90000"/>
            </a:lnSpc>
            <a:spcBef>
              <a:spcPct val="0"/>
            </a:spcBef>
            <a:spcAft>
              <a:spcPct val="35000"/>
            </a:spcAft>
          </a:pPr>
          <a:r>
            <a:rPr lang="ru-RU" sz="1000" b="1" kern="1200" dirty="0" smtClean="0">
              <a:latin typeface="Times New Roman" panose="02020603050405020304" pitchFamily="18" charset="0"/>
              <a:cs typeface="Times New Roman" panose="02020603050405020304" pitchFamily="18" charset="0"/>
            </a:rPr>
            <a:t> 1-4 классы</a:t>
          </a:r>
          <a:endParaRPr lang="ru-RU" sz="1000" b="1" kern="1200" dirty="0">
            <a:latin typeface="Times New Roman" panose="02020603050405020304" pitchFamily="18" charset="0"/>
            <a:cs typeface="Times New Roman" panose="02020603050405020304" pitchFamily="18" charset="0"/>
          </a:endParaRPr>
        </a:p>
      </dsp:txBody>
      <dsp:txXfrm>
        <a:off x="392840" y="490444"/>
        <a:ext cx="2002227" cy="448293"/>
      </dsp:txXfrm>
    </dsp:sp>
    <dsp:sp modelId="{521448AE-266F-4453-ADED-76F5E7D9AE19}">
      <dsp:nvSpPr>
        <dsp:cNvPr id="0" name=""/>
        <dsp:cNvSpPr/>
      </dsp:nvSpPr>
      <dsp:spPr>
        <a:xfrm>
          <a:off x="392840" y="938738"/>
          <a:ext cx="161240" cy="160925"/>
        </a:xfrm>
        <a:prstGeom prst="ellipse">
          <a:avLst/>
        </a:prstGeom>
        <a:gradFill rotWithShape="0">
          <a:gsLst>
            <a:gs pos="0">
              <a:schemeClr val="accent1">
                <a:shade val="80000"/>
                <a:alpha val="50000"/>
                <a:hueOff val="348760"/>
                <a:satOff val="12426"/>
                <a:lumOff val="22402"/>
                <a:alphaOff val="0"/>
              </a:schemeClr>
            </a:gs>
            <a:gs pos="100000">
              <a:schemeClr val="accent1">
                <a:shade val="80000"/>
                <a:alpha val="50000"/>
                <a:hueOff val="348760"/>
                <a:satOff val="12426"/>
                <a:lumOff val="22402"/>
                <a:alphaOff val="0"/>
                <a:shade val="48000"/>
                <a:satMod val="180000"/>
                <a:lumMod val="94000"/>
              </a:schemeClr>
            </a:gs>
            <a:gs pos="100000">
              <a:schemeClr val="accent1">
                <a:shade val="80000"/>
                <a:alpha val="50000"/>
                <a:hueOff val="348760"/>
                <a:satOff val="12426"/>
                <a:lumOff val="22402"/>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783DC39C-31BB-4D15-B447-4AAC82CF4B30}">
      <dsp:nvSpPr>
        <dsp:cNvPr id="0" name=""/>
        <dsp:cNvSpPr/>
      </dsp:nvSpPr>
      <dsp:spPr>
        <a:xfrm>
          <a:off x="392840" y="1099663"/>
          <a:ext cx="2077239" cy="69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В классе не более</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 1-2 обучающихся </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с нарушенным слухом</a:t>
          </a:r>
          <a:endParaRPr lang="ru-RU" sz="1050" b="1" kern="1200" dirty="0">
            <a:latin typeface="Times New Roman" panose="02020603050405020304" pitchFamily="18" charset="0"/>
            <a:cs typeface="Times New Roman" panose="02020603050405020304" pitchFamily="18" charset="0"/>
          </a:endParaRPr>
        </a:p>
      </dsp:txBody>
      <dsp:txXfrm>
        <a:off x="392840" y="1099663"/>
        <a:ext cx="2077239" cy="696716"/>
      </dsp:txXfrm>
    </dsp:sp>
    <dsp:sp modelId="{3A4AD763-43A8-415F-97FC-9CF4E5DED135}">
      <dsp:nvSpPr>
        <dsp:cNvPr id="0" name=""/>
        <dsp:cNvSpPr/>
      </dsp:nvSpPr>
      <dsp:spPr>
        <a:xfrm>
          <a:off x="83087" y="1884873"/>
          <a:ext cx="2157093" cy="2068361"/>
        </a:xfrm>
        <a:prstGeom prst="ellipse">
          <a:avLst/>
        </a:prstGeom>
        <a:gradFill rotWithShape="0">
          <a:gsLst>
            <a:gs pos="0">
              <a:schemeClr val="accent1">
                <a:shade val="80000"/>
                <a:alpha val="50000"/>
                <a:hueOff val="523140"/>
                <a:satOff val="18639"/>
                <a:lumOff val="33603"/>
                <a:alphaOff val="0"/>
              </a:schemeClr>
            </a:gs>
            <a:gs pos="100000">
              <a:schemeClr val="accent1">
                <a:shade val="80000"/>
                <a:alpha val="50000"/>
                <a:hueOff val="523140"/>
                <a:satOff val="18639"/>
                <a:lumOff val="33603"/>
                <a:alphaOff val="0"/>
                <a:shade val="48000"/>
                <a:satMod val="180000"/>
                <a:lumMod val="94000"/>
              </a:schemeClr>
            </a:gs>
            <a:gs pos="100000">
              <a:schemeClr val="accent1">
                <a:shade val="80000"/>
                <a:alpha val="50000"/>
                <a:hueOff val="523140"/>
                <a:satOff val="18639"/>
                <a:lumOff val="33603"/>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A8F76464-6CCC-42C2-BB45-6510DB08287F}">
      <dsp:nvSpPr>
        <dsp:cNvPr id="0" name=""/>
        <dsp:cNvSpPr/>
      </dsp:nvSpPr>
      <dsp:spPr>
        <a:xfrm>
          <a:off x="230144" y="1971744"/>
          <a:ext cx="372305" cy="372305"/>
        </a:xfrm>
        <a:prstGeom prst="ellipse">
          <a:avLst/>
        </a:prstGeom>
        <a:solidFill>
          <a:schemeClr val="accent1">
            <a:lumMod val="60000"/>
            <a:lumOff val="40000"/>
          </a:schemeClr>
        </a:soli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52528A7F-3DA5-4015-95E7-5F8C6952EB57}">
      <dsp:nvSpPr>
        <dsp:cNvPr id="0" name=""/>
        <dsp:cNvSpPr/>
      </dsp:nvSpPr>
      <dsp:spPr>
        <a:xfrm>
          <a:off x="346318" y="1933400"/>
          <a:ext cx="1850634" cy="65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Срок обучения 5 лет, 1-5 классы, но может быть увеличен до 6 лет (+1 дополнительный класс)</a:t>
          </a:r>
          <a:endParaRPr lang="ru-RU" sz="1100" b="1" kern="1200" dirty="0">
            <a:latin typeface="Times New Roman" panose="02020603050405020304" pitchFamily="18" charset="0"/>
            <a:cs typeface="Times New Roman" panose="02020603050405020304" pitchFamily="18" charset="0"/>
          </a:endParaRPr>
        </a:p>
      </dsp:txBody>
      <dsp:txXfrm>
        <a:off x="346318" y="1933400"/>
        <a:ext cx="1850634" cy="655539"/>
      </dsp:txXfrm>
    </dsp:sp>
    <dsp:sp modelId="{E9C573FD-21E8-46EB-ADA8-7F1BB9D76490}">
      <dsp:nvSpPr>
        <dsp:cNvPr id="0" name=""/>
        <dsp:cNvSpPr/>
      </dsp:nvSpPr>
      <dsp:spPr>
        <a:xfrm>
          <a:off x="346313" y="2452936"/>
          <a:ext cx="1993375" cy="448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Обучение в специальном классе (не более 5 детей)</a:t>
          </a:r>
          <a:endParaRPr lang="ru-RU" sz="1050" b="1" kern="1200" dirty="0">
            <a:latin typeface="Times New Roman" panose="02020603050405020304" pitchFamily="18" charset="0"/>
            <a:cs typeface="Times New Roman" panose="02020603050405020304" pitchFamily="18" charset="0"/>
          </a:endParaRPr>
        </a:p>
      </dsp:txBody>
      <dsp:txXfrm>
        <a:off x="346313" y="2452936"/>
        <a:ext cx="1993375" cy="448731"/>
      </dsp:txXfrm>
    </dsp:sp>
    <dsp:sp modelId="{8660E667-D60E-4ED1-8794-403553152DFF}">
      <dsp:nvSpPr>
        <dsp:cNvPr id="0" name=""/>
        <dsp:cNvSpPr/>
      </dsp:nvSpPr>
      <dsp:spPr>
        <a:xfrm>
          <a:off x="415323" y="2792781"/>
          <a:ext cx="161240" cy="161083"/>
        </a:xfrm>
        <a:prstGeom prst="ellipse">
          <a:avLst/>
        </a:prstGeom>
        <a:gradFill rotWithShape="0">
          <a:gsLst>
            <a:gs pos="0">
              <a:schemeClr val="accent1">
                <a:shade val="80000"/>
                <a:alpha val="50000"/>
                <a:hueOff val="174380"/>
                <a:satOff val="6213"/>
                <a:lumOff val="11201"/>
                <a:alphaOff val="0"/>
              </a:schemeClr>
            </a:gs>
            <a:gs pos="100000">
              <a:schemeClr val="accent1">
                <a:shade val="80000"/>
                <a:alpha val="50000"/>
                <a:hueOff val="174380"/>
                <a:satOff val="6213"/>
                <a:lumOff val="11201"/>
                <a:alphaOff val="0"/>
                <a:shade val="48000"/>
                <a:satMod val="180000"/>
                <a:lumMod val="94000"/>
              </a:schemeClr>
            </a:gs>
            <a:gs pos="100000">
              <a:schemeClr val="accent1">
                <a:shade val="80000"/>
                <a:alpha val="50000"/>
                <a:hueOff val="174380"/>
                <a:satOff val="6213"/>
                <a:lumOff val="11201"/>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C0FBC4EE-EF87-4C5C-82D5-B20EC55CBD06}">
      <dsp:nvSpPr>
        <dsp:cNvPr id="0" name=""/>
        <dsp:cNvSpPr/>
      </dsp:nvSpPr>
      <dsp:spPr>
        <a:xfrm>
          <a:off x="346313" y="3075594"/>
          <a:ext cx="1560633" cy="673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700" rIns="0" bIns="12700" numCol="1" spcCol="1270" anchor="ctr" anchorCtr="0">
          <a:noAutofit/>
        </a:bodyPr>
        <a:lstStyle/>
        <a:p>
          <a:pPr lvl="0" algn="l" defTabSz="444500">
            <a:lnSpc>
              <a:spcPct val="90000"/>
            </a:lnSpc>
            <a:spcBef>
              <a:spcPct val="0"/>
            </a:spcBef>
            <a:spcAft>
              <a:spcPct val="35000"/>
            </a:spcAft>
          </a:pPr>
          <a:r>
            <a:rPr lang="ru-RU" sz="1000" b="1" kern="1200" dirty="0" smtClean="0">
              <a:latin typeface="Times New Roman" panose="02020603050405020304" pitchFamily="18" charset="0"/>
              <a:cs typeface="Times New Roman" panose="02020603050405020304" pitchFamily="18" charset="0"/>
            </a:rPr>
            <a:t>Максимальная недельная нагрузка (5-тидневка): Обязательная часть: 1 доп и 1 кл. -21 час,2-5 кл.- 23 часа;</a:t>
          </a:r>
        </a:p>
        <a:p>
          <a:pPr lvl="0" algn="l" defTabSz="444500">
            <a:lnSpc>
              <a:spcPct val="90000"/>
            </a:lnSpc>
            <a:spcBef>
              <a:spcPct val="0"/>
            </a:spcBef>
            <a:spcAft>
              <a:spcPct val="35000"/>
            </a:spcAft>
          </a:pPr>
          <a:r>
            <a:rPr lang="ru-RU" sz="1000" b="1" kern="1200" dirty="0" smtClean="0">
              <a:latin typeface="Times New Roman" panose="02020603050405020304" pitchFamily="18" charset="0"/>
              <a:cs typeface="Times New Roman" panose="02020603050405020304" pitchFamily="18" charset="0"/>
            </a:rPr>
            <a:t>Внеурочная+коррекционно-развивающая часть - 10 часов</a:t>
          </a:r>
          <a:endParaRPr lang="ru-RU" sz="1000" b="1" kern="1200" dirty="0">
            <a:latin typeface="Times New Roman" panose="02020603050405020304" pitchFamily="18" charset="0"/>
            <a:cs typeface="Times New Roman" panose="02020603050405020304" pitchFamily="18" charset="0"/>
          </a:endParaRPr>
        </a:p>
      </dsp:txBody>
      <dsp:txXfrm>
        <a:off x="346313" y="3075594"/>
        <a:ext cx="1560633" cy="673097"/>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C8C288-A796-4F97-AB57-D6146AC4D9D5}" type="datetimeFigureOut">
              <a:rPr lang="ru-RU" smtClean="0"/>
              <a:t>20.12.2022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DA64A1-A773-4654-BE0B-AF7D58CAE0DD}" type="slidenum">
              <a:rPr lang="ru-RU" smtClean="0"/>
              <a:t>‹#›</a:t>
            </a:fld>
            <a:endParaRPr lang="ru-RU"/>
          </a:p>
        </p:txBody>
      </p:sp>
    </p:spTree>
    <p:extLst>
      <p:ext uri="{BB962C8B-B14F-4D97-AF65-F5344CB8AC3E}">
        <p14:creationId xmlns:p14="http://schemas.microsoft.com/office/powerpoint/2010/main" val="1134167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t>1</a:t>
            </a:fld>
            <a:endParaRPr lang="ru-RU" dirty="0"/>
          </a:p>
        </p:txBody>
      </p:sp>
    </p:spTree>
    <p:extLst>
      <p:ext uri="{BB962C8B-B14F-4D97-AF65-F5344CB8AC3E}">
        <p14:creationId xmlns:p14="http://schemas.microsoft.com/office/powerpoint/2010/main" val="13649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t>2</a:t>
            </a:fld>
            <a:endParaRPr lang="ru-RU"/>
          </a:p>
        </p:txBody>
      </p:sp>
    </p:spTree>
    <p:extLst>
      <p:ext uri="{BB962C8B-B14F-4D97-AF65-F5344CB8AC3E}">
        <p14:creationId xmlns:p14="http://schemas.microsoft.com/office/powerpoint/2010/main" val="3997309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D408AD-FFC2-4942-89F2-1319850E38E0}" type="slidenum">
              <a:rPr lang="ru-RU" smtClean="0">
                <a:solidFill>
                  <a:prstClr val="black"/>
                </a:solidFill>
              </a:rPr>
              <a:pPr/>
              <a:t>18</a:t>
            </a:fld>
            <a:endParaRPr lang="ru-RU">
              <a:solidFill>
                <a:prstClr val="black"/>
              </a:solidFill>
            </a:endParaRPr>
          </a:p>
        </p:txBody>
      </p:sp>
    </p:spTree>
    <p:extLst>
      <p:ext uri="{BB962C8B-B14F-4D97-AF65-F5344CB8AC3E}">
        <p14:creationId xmlns:p14="http://schemas.microsoft.com/office/powerpoint/2010/main" val="152507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t>25</a:t>
            </a:fld>
            <a:endParaRPr lang="ru-RU"/>
          </a:p>
        </p:txBody>
      </p:sp>
    </p:spTree>
    <p:extLst>
      <p:ext uri="{BB962C8B-B14F-4D97-AF65-F5344CB8AC3E}">
        <p14:creationId xmlns:p14="http://schemas.microsoft.com/office/powerpoint/2010/main" val="296128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t>30</a:t>
            </a:fld>
            <a:endParaRPr lang="ru-RU"/>
          </a:p>
        </p:txBody>
      </p:sp>
    </p:spTree>
    <p:extLst>
      <p:ext uri="{BB962C8B-B14F-4D97-AF65-F5344CB8AC3E}">
        <p14:creationId xmlns:p14="http://schemas.microsoft.com/office/powerpoint/2010/main" val="290938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725C68B6-61C2-468F-89AB-4B9F7531AA68}"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36171405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91911761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16348370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84161223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02233961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4689430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5038428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27623362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309046953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98222504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77806752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0978895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28829267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8719629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2164295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2246747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25623417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41780670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725C68B6-61C2-468F-89AB-4B9F7531AA68}"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80245975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72263116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01500521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44950836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29495132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75072098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23933314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6756742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36066505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25347228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6360029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7822011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07364864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93566570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33626136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7540072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49396332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39647157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302274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65175114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68317901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5596782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22225255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82828669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52280294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43154285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66505729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31513941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8404579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17098116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95114296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74697805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9051444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25781437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18542161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8089441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35270151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0826150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38167819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7429462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6608645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18364797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1257771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29189597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2208942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396842185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52511920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28948838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3000"/>
                <a:satMod val="110000"/>
              </a:schemeClr>
              <a:schemeClr val="bg2">
                <a:tint val="60000"/>
                <a:satMod val="425000"/>
              </a:schemeClr>
            </a:duotone>
            <a:extLst>
              <a:ext uri="{BEBA8EAE-BF5A-486C-A8C5-ECC9F3942E4B}">
                <a14:imgProps xmlns:a14="http://schemas.microsoft.com/office/drawing/2010/main">
                  <a14:imgLayer r:embed="rId14">
                    <a14:imgEffect>
                      <a14:brightnessContrast bright="23000" contras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106E36-FD25-4E2D-B0AA-010F637433A0}" type="datetimeFigureOut">
              <a:rPr lang="ru-RU" smtClean="0"/>
              <a:pPr/>
              <a:t>20.12.2022</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84152061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402069959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42103539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27986321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74051136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20.12.2022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1792315740"/>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jpeg"/><Relationship Id="rId1" Type="http://schemas.openxmlformats.org/officeDocument/2006/relationships/slideLayout" Target="../slideLayouts/slideLayout35.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7.xml"/><Relationship Id="rId6" Type="http://schemas.openxmlformats.org/officeDocument/2006/relationships/image" Target="../media/image5.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5.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jpeg"/><Relationship Id="rId2" Type="http://schemas.openxmlformats.org/officeDocument/2006/relationships/image" Target="../media/image50.png"/><Relationship Id="rId1" Type="http://schemas.openxmlformats.org/officeDocument/2006/relationships/slideLayout" Target="../slideLayouts/slideLayout3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8.xml"/><Relationship Id="rId5" Type="http://schemas.openxmlformats.org/officeDocument/2006/relationships/image" Target="../media/image5.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59.jpeg"/><Relationship Id="rId5" Type="http://schemas.openxmlformats.org/officeDocument/2006/relationships/image" Target="../media/image5.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5.jpeg"/><Relationship Id="rId2" Type="http://schemas.openxmlformats.org/officeDocument/2006/relationships/image" Target="../media/image61.jpeg"/><Relationship Id="rId1" Type="http://schemas.openxmlformats.org/officeDocument/2006/relationships/slideLayout" Target="../slideLayouts/slideLayout70.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image" Target="../media/image73.jpe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81.jpe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2.jpeg"/><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88.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5.jpeg"/><Relationship Id="rId2" Type="http://schemas.openxmlformats.org/officeDocument/2006/relationships/image" Target="../media/image91.jpeg"/><Relationship Id="rId1" Type="http://schemas.openxmlformats.org/officeDocument/2006/relationships/slideLayout" Target="../slideLayouts/slideLayout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5.jpeg"/><Relationship Id="rId2"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103.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4.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0.jpeg"/><Relationship Id="rId4" Type="http://schemas.openxmlformats.org/officeDocument/2006/relationships/image" Target="../media/image105.png"/><Relationship Id="rId9" Type="http://schemas.openxmlformats.org/officeDocument/2006/relationships/image" Target="../media/image109.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1.jpeg"/><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5.jpeg"/><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image" Target="../media/image6.jpeg"/><Relationship Id="rId16" Type="http://schemas.openxmlformats.org/officeDocument/2006/relationships/image" Target="../media/image19.jpeg"/><Relationship Id="rId1" Type="http://schemas.openxmlformats.org/officeDocument/2006/relationships/slideLayout" Target="../slideLayouts/slideLayout15.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5.jpe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3648" y="404664"/>
            <a:ext cx="6408712" cy="3997162"/>
          </a:xfr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Учебно-методическая литература</a:t>
            </a:r>
            <a:br>
              <a:rPr lang="ru-RU" sz="44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br>
            <a:r>
              <a:rPr lang="ru-RU" sz="44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Издательского Центра ВЛАДОС для педагогов и обучающихся с ОВЗ </a:t>
            </a:r>
            <a:r>
              <a:rPr lang="ru-RU" sz="40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
            </a:r>
            <a:br>
              <a:rPr lang="ru-RU" sz="40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br>
            <a:r>
              <a:rPr lang="ru-RU" sz="40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2022 г.</a:t>
            </a:r>
            <a:endParaRPr lang="ru-RU" sz="4000" cap="none" dirty="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6" name="Рисунок 5" descr="http://lenagold.narod.ru/fon/clipart/d/dosk/dosk12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 y="4102269"/>
            <a:ext cx="2915816" cy="2763461"/>
          </a:xfrm>
          <a:prstGeom prst="rect">
            <a:avLst/>
          </a:prstGeom>
          <a:noFill/>
          <a:ln>
            <a:noFill/>
          </a:ln>
        </p:spPr>
      </p:pic>
      <p:pic>
        <p:nvPicPr>
          <p:cNvPr id="5"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6237313"/>
            <a:ext cx="1872208" cy="5872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1520" y="332656"/>
            <a:ext cx="8352928" cy="1461763"/>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228600" lvl="0" indent="-182563" fontAlgn="base">
              <a:lnSpc>
                <a:spcPct val="80000"/>
              </a:lnSpc>
              <a:spcBef>
                <a:spcPct val="20000"/>
              </a:spcBef>
              <a:spcAft>
                <a:spcPts val="300"/>
              </a:spcAft>
              <a:tabLst/>
            </a:pPr>
            <a:r>
              <a:rPr lang="ru-RU" alt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mn-ea"/>
                <a:cs typeface="+mn-cs"/>
              </a:rPr>
              <a:t>  </a:t>
            </a:r>
            <a:r>
              <a:rPr lang="ru-RU" altLang="ru-RU" sz="40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Корсунская </a:t>
            </a:r>
            <a:r>
              <a:rPr lang="ru-RU" altLang="ru-RU" sz="40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t>Б.Д.  Читаю сам. </a:t>
            </a:r>
            <a:r>
              <a:rPr lang="ru-RU" altLang="ru-RU" sz="40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
            </a:r>
            <a:br>
              <a:rPr lang="ru-RU" altLang="ru-RU" sz="40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br>
            <a:r>
              <a:rPr lang="ru-RU" altLang="ru-RU" sz="40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 </a:t>
            </a:r>
            <a:r>
              <a:rPr lang="ru-RU" altLang="ru-RU" sz="27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Книга </a:t>
            </a:r>
            <a:r>
              <a:rPr lang="ru-RU" altLang="ru-RU" sz="27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t>для чтения: </a:t>
            </a:r>
            <a:r>
              <a:rPr lang="ru-RU" altLang="ru-RU" sz="27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в </a:t>
            </a:r>
            <a:r>
              <a:rPr lang="ru-RU" altLang="ru-RU" sz="27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t>3 </a:t>
            </a:r>
            <a:r>
              <a:rPr lang="ru-RU" altLang="ru-RU" sz="27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книгах.</a:t>
            </a:r>
            <a:r>
              <a:rPr lang="ru-RU" altLang="ru-RU" sz="27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t/>
            </a:r>
            <a:br>
              <a:rPr lang="ru-RU" altLang="ru-RU" sz="27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br>
            <a:endParaRPr lang="ru-RU" sz="2700" b="1" dirty="0">
              <a:ln w="11430"/>
              <a:solidFill>
                <a:srgbClr val="C00000"/>
              </a:solidFill>
              <a:effectLst>
                <a:outerShdw blurRad="50800" dist="39000" dir="5460000" algn="tl">
                  <a:srgbClr val="000000">
                    <a:alpha val="38000"/>
                  </a:srgbClr>
                </a:outerShdw>
              </a:effectLst>
            </a:endParaRPr>
          </a:p>
        </p:txBody>
      </p:sp>
      <p:sp>
        <p:nvSpPr>
          <p:cNvPr id="5" name="Объект 4"/>
          <p:cNvSpPr>
            <a:spLocks noGrp="1"/>
          </p:cNvSpPr>
          <p:nvPr>
            <p:ph sz="half" idx="1"/>
          </p:nvPr>
        </p:nvSpPr>
        <p:spPr>
          <a:xfrm>
            <a:off x="4211960" y="1556792"/>
            <a:ext cx="4464496" cy="4264018"/>
          </a:xfrm>
          <a:solidFill>
            <a:schemeClr val="accent5">
              <a:lumMod val="60000"/>
              <a:lumOff val="40000"/>
            </a:schemeClr>
          </a:solidFill>
          <a:ln>
            <a:noFill/>
          </a:ln>
          <a:effectLst>
            <a:glow rad="101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85000" lnSpcReduction="10000"/>
          </a:bodyPr>
          <a:lstStyle/>
          <a:p>
            <a:pPr marL="228600" lvl="0" indent="-182563" fontAlgn="base">
              <a:lnSpc>
                <a:spcPct val="80000"/>
              </a:lnSpc>
              <a:spcAft>
                <a:spcPts val="300"/>
              </a:spcAft>
              <a:buClr>
                <a:srgbClr val="C3260C"/>
              </a:buClr>
              <a:buSzPct val="130000"/>
              <a:buNone/>
            </a:pPr>
            <a:endParaRPr lang="ru-RU" altLang="ru-RU" sz="2000" b="1" i="1" dirty="0" smtClean="0">
              <a:solidFill>
                <a:srgbClr val="404040"/>
              </a:solidFill>
              <a:latin typeface="Times New Roman" pitchFamily="18" charset="0"/>
            </a:endParaRPr>
          </a:p>
          <a:p>
            <a:pPr marL="388937" lvl="0" indent="-342900" fontAlgn="base">
              <a:lnSpc>
                <a:spcPct val="110000"/>
              </a:lnSpc>
              <a:spcAft>
                <a:spcPts val="300"/>
              </a:spcAft>
              <a:buClr>
                <a:srgbClr val="C3260C"/>
              </a:buClr>
              <a:buSzPct val="130000"/>
              <a:buFont typeface="Wingdings" panose="05000000000000000000" pitchFamily="2" charset="2"/>
              <a:buChar char="q"/>
            </a:pPr>
            <a:r>
              <a:rPr lang="ru-RU" altLang="ru-RU" sz="2000" b="1" i="1" dirty="0">
                <a:solidFill>
                  <a:srgbClr val="404040"/>
                </a:solidFill>
                <a:latin typeface="Times New Roman" pitchFamily="18" charset="0"/>
              </a:rPr>
              <a:t> </a:t>
            </a:r>
            <a:r>
              <a:rPr lang="ru-RU" altLang="ru-RU" sz="2000" b="1" i="1" dirty="0" smtClean="0">
                <a:solidFill>
                  <a:srgbClr val="404040"/>
                </a:solidFill>
                <a:latin typeface="Times New Roman" pitchFamily="18" charset="0"/>
              </a:rPr>
              <a:t>    </a:t>
            </a:r>
            <a:r>
              <a:rPr lang="ru-RU" altLang="ru-RU" sz="1600" b="1" dirty="0" smtClean="0">
                <a:solidFill>
                  <a:srgbClr val="404040"/>
                </a:solidFill>
                <a:latin typeface="Times New Roman" pitchFamily="18" charset="0"/>
              </a:rPr>
              <a:t>Читаю </a:t>
            </a:r>
            <a:r>
              <a:rPr lang="ru-RU" altLang="ru-RU" sz="1600" b="1" dirty="0">
                <a:solidFill>
                  <a:srgbClr val="404040"/>
                </a:solidFill>
                <a:latin typeface="Times New Roman" pitchFamily="18" charset="0"/>
              </a:rPr>
              <a:t>сам» — три сборника коротких иллюстрированных рассказов, предназначенных  </a:t>
            </a:r>
            <a:r>
              <a:rPr lang="ru-RU" altLang="ru-RU" sz="1600" b="1" dirty="0" smtClean="0">
                <a:solidFill>
                  <a:srgbClr val="404040"/>
                </a:solidFill>
                <a:latin typeface="Times New Roman" pitchFamily="18" charset="0"/>
              </a:rPr>
              <a:t>младшим </a:t>
            </a:r>
            <a:r>
              <a:rPr lang="ru-RU" altLang="ru-RU" sz="1600" b="1" dirty="0">
                <a:solidFill>
                  <a:srgbClr val="404040"/>
                </a:solidFill>
                <a:latin typeface="Times New Roman" pitchFamily="18" charset="0"/>
              </a:rPr>
              <a:t>школьникам с нарушенным слухом. </a:t>
            </a:r>
          </a:p>
          <a:p>
            <a:pPr marL="388937" lvl="0" indent="-342900" fontAlgn="base">
              <a:lnSpc>
                <a:spcPct val="110000"/>
              </a:lnSpc>
              <a:spcAft>
                <a:spcPts val="300"/>
              </a:spcAft>
              <a:buClr>
                <a:srgbClr val="C3260C"/>
              </a:buClr>
              <a:buSzPct val="130000"/>
              <a:buFont typeface="Wingdings" panose="05000000000000000000" pitchFamily="2" charset="2"/>
              <a:buChar char="q"/>
            </a:pPr>
            <a:r>
              <a:rPr lang="ru-RU" altLang="ru-RU" sz="1600" b="1" dirty="0" smtClean="0">
                <a:solidFill>
                  <a:srgbClr val="404040"/>
                </a:solidFill>
                <a:latin typeface="Times New Roman" pitchFamily="18" charset="0"/>
              </a:rPr>
              <a:t>     Все </a:t>
            </a:r>
            <a:r>
              <a:rPr lang="ru-RU" altLang="ru-RU" sz="1600" b="1" dirty="0">
                <a:solidFill>
                  <a:srgbClr val="404040"/>
                </a:solidFill>
                <a:latin typeface="Times New Roman" pitchFamily="18" charset="0"/>
              </a:rPr>
              <a:t>тексты представляют собой маленькие завершенные сюжеты, с одной стороны, близкие жизненному опыту ребенка, а с другой — открывающие ему многообразие мира, законы взаимоотношений  между людьми, формирующие в  неслышащем ребенке полноценную нравственную личность.</a:t>
            </a:r>
          </a:p>
          <a:p>
            <a:pPr marL="388937" lvl="0" indent="-342900" fontAlgn="base">
              <a:lnSpc>
                <a:spcPct val="110000"/>
              </a:lnSpc>
              <a:spcAft>
                <a:spcPts val="300"/>
              </a:spcAft>
              <a:buClr>
                <a:srgbClr val="C3260C"/>
              </a:buClr>
              <a:buSzPct val="130000"/>
              <a:buFont typeface="Wingdings" panose="05000000000000000000" pitchFamily="2" charset="2"/>
              <a:buChar char="q"/>
            </a:pPr>
            <a:r>
              <a:rPr lang="ru-RU" altLang="ru-RU" sz="1600" b="1" dirty="0" smtClean="0">
                <a:solidFill>
                  <a:srgbClr val="404040"/>
                </a:solidFill>
                <a:latin typeface="Times New Roman" pitchFamily="18" charset="0"/>
              </a:rPr>
              <a:t>     Опыт </a:t>
            </a:r>
            <a:r>
              <a:rPr lang="ru-RU" altLang="ru-RU" sz="1600" b="1" dirty="0">
                <a:solidFill>
                  <a:srgbClr val="404040"/>
                </a:solidFill>
                <a:latin typeface="Times New Roman" pitchFamily="18" charset="0"/>
              </a:rPr>
              <a:t>работы с книгами показал, что они являются бесценным пособием для педагогов и родителей, могут быть успешно использованы при  разных подходах к обучению и заслужили признание и любовь детей с недостатками слуха.</a:t>
            </a:r>
          </a:p>
          <a:p>
            <a:endParaRPr lang="ru-RU" dirty="0"/>
          </a:p>
        </p:txBody>
      </p:sp>
      <p:pic>
        <p:nvPicPr>
          <p:cNvPr id="7" name="Picture 3" descr="Korsunska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0467" y="1556792"/>
            <a:ext cx="1673639" cy="206706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Korsunska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556792"/>
            <a:ext cx="1673639" cy="206706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Korsunska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897" y="3717032"/>
            <a:ext cx="1592262" cy="2138363"/>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descr="http://lenagold.narod.ru/fon/clipart/b/bum/bumag99.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6" y="6237312"/>
            <a:ext cx="1993049" cy="571480"/>
          </a:xfrm>
          <a:prstGeom prst="rect">
            <a:avLst/>
          </a:prstGeom>
          <a:noFill/>
          <a:ln>
            <a:noFill/>
          </a:ln>
        </p:spPr>
      </p:pic>
      <p:pic>
        <p:nvPicPr>
          <p:cNvPr id="12" name="Picture 2" descr="C:\Users\Бородина_ОИ\Desktop\Logotype\Logo VLADOS_2017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996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1734" y="0"/>
            <a:ext cx="8229600" cy="1763688"/>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2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 помощь педагогу:</a:t>
            </a:r>
            <a:br>
              <a:rPr lang="ru-RU" sz="32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ru-RU" sz="2800" b="1" dirty="0" smtClean="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Конспекты </a:t>
            </a:r>
            <a:r>
              <a:rPr lang="ru-RU" sz="2800" b="1" dirty="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занятий с глухими обучающимися </a:t>
            </a:r>
            <a:r>
              <a:rPr lang="ru-RU" sz="2800" b="1" dirty="0" smtClean="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и примерный  </a:t>
            </a:r>
            <a:r>
              <a:rPr lang="ru-RU" sz="2800" b="1" dirty="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речевой материал </a:t>
            </a:r>
            <a:r>
              <a:rPr lang="ru-RU" sz="2800" b="1" dirty="0" smtClean="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по </a:t>
            </a:r>
            <a:r>
              <a:rPr lang="ru-RU" sz="2800" b="1" dirty="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развитию речевого </a:t>
            </a:r>
            <a:r>
              <a:rPr lang="ru-RU" sz="2800" b="1" dirty="0" smtClean="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слуха у неслышащих детей</a:t>
            </a:r>
            <a:endParaRPr lang="ru-RU" sz="2800" b="1" dirty="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907704" y="1948374"/>
            <a:ext cx="6840760" cy="1107996"/>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200" b="1" dirty="0">
                <a:solidFill>
                  <a:srgbClr val="993300"/>
                </a:solidFill>
                <a:latin typeface="Times New Roman" panose="02020603050405020304" pitchFamily="18" charset="0"/>
                <a:cs typeface="Times New Roman" panose="02020603050405020304" pitchFamily="18" charset="0"/>
              </a:rPr>
              <a:t>Л.Н. </a:t>
            </a:r>
            <a:r>
              <a:rPr lang="ru-RU" sz="1200" b="1" dirty="0" smtClean="0">
                <a:solidFill>
                  <a:srgbClr val="993300"/>
                </a:solidFill>
                <a:latin typeface="Times New Roman" panose="02020603050405020304" pitchFamily="18" charset="0"/>
                <a:cs typeface="Times New Roman" panose="02020603050405020304" pitchFamily="18" charset="0"/>
              </a:rPr>
              <a:t>Малихова и др.</a:t>
            </a:r>
            <a:r>
              <a:rPr lang="ru-RU" sz="1200" b="1" dirty="0">
                <a:solidFill>
                  <a:srgbClr val="993300"/>
                </a:solidFill>
                <a:latin typeface="Times New Roman" panose="02020603050405020304" pitchFamily="18" charset="0"/>
                <a:cs typeface="Times New Roman" panose="02020603050405020304" pitchFamily="18" charset="0"/>
              </a:rPr>
              <a:t> </a:t>
            </a:r>
            <a:r>
              <a:rPr lang="ru-RU" sz="1200" b="1" dirty="0" smtClean="0">
                <a:solidFill>
                  <a:srgbClr val="993300"/>
                </a:solidFill>
                <a:latin typeface="Times New Roman" panose="02020603050405020304" pitchFamily="18" charset="0"/>
                <a:cs typeface="Times New Roman" panose="02020603050405020304" pitchFamily="18" charset="0"/>
              </a:rPr>
              <a:t>Примерный  </a:t>
            </a:r>
            <a:r>
              <a:rPr lang="ru-RU" sz="1200" b="1" dirty="0">
                <a:solidFill>
                  <a:srgbClr val="993300"/>
                </a:solidFill>
                <a:latin typeface="Times New Roman" panose="02020603050405020304" pitchFamily="18" charset="0"/>
                <a:cs typeface="Times New Roman" panose="02020603050405020304" pitchFamily="18" charset="0"/>
              </a:rPr>
              <a:t>речевой материал по развитию речевого слуха </a:t>
            </a:r>
            <a:r>
              <a:rPr lang="ru-RU" sz="1200" b="1" dirty="0" smtClean="0">
                <a:solidFill>
                  <a:srgbClr val="993300"/>
                </a:solidFill>
                <a:latin typeface="Times New Roman" panose="02020603050405020304" pitchFamily="18" charset="0"/>
                <a:cs typeface="Times New Roman" panose="02020603050405020304" pitchFamily="18" charset="0"/>
              </a:rPr>
              <a:t>5-11 </a:t>
            </a:r>
            <a:r>
              <a:rPr lang="ru-RU" sz="1200" b="1" dirty="0">
                <a:solidFill>
                  <a:srgbClr val="993300"/>
                </a:solidFill>
                <a:latin typeface="Times New Roman" panose="02020603050405020304" pitchFamily="18" charset="0"/>
                <a:cs typeface="Times New Roman" panose="02020603050405020304" pitchFamily="18" charset="0"/>
              </a:rPr>
              <a:t>классы, для неслышащих </a:t>
            </a:r>
            <a:r>
              <a:rPr lang="ru-RU" sz="1200" b="1" dirty="0" smtClean="0">
                <a:solidFill>
                  <a:srgbClr val="993300"/>
                </a:solidFill>
                <a:latin typeface="Times New Roman" panose="02020603050405020304" pitchFamily="18" charset="0"/>
                <a:cs typeface="Times New Roman" panose="02020603050405020304" pitchFamily="18" charset="0"/>
              </a:rPr>
              <a:t>обучающихся </a:t>
            </a:r>
            <a:r>
              <a:rPr lang="ru-RU" sz="1200" b="1" dirty="0">
                <a:solidFill>
                  <a:srgbClr val="993300"/>
                </a:solidFill>
                <a:latin typeface="Times New Roman" panose="02020603050405020304" pitchFamily="18" charset="0"/>
                <a:cs typeface="Times New Roman" panose="02020603050405020304" pitchFamily="18" charset="0"/>
              </a:rPr>
              <a:t>:  учебно-методическое </a:t>
            </a:r>
            <a:r>
              <a:rPr lang="ru-RU" sz="1200" b="1" dirty="0" smtClean="0">
                <a:solidFill>
                  <a:srgbClr val="993300"/>
                </a:solidFill>
                <a:latin typeface="Times New Roman" panose="02020603050405020304" pitchFamily="18" charset="0"/>
                <a:cs typeface="Times New Roman" panose="02020603050405020304" pitchFamily="18" charset="0"/>
              </a:rPr>
              <a:t>пособие</a:t>
            </a:r>
            <a:r>
              <a:rPr lang="en-US" sz="1200" b="1" dirty="0">
                <a:solidFill>
                  <a:srgbClr val="993300"/>
                </a:solidFill>
                <a:latin typeface="Times New Roman" panose="02020603050405020304" pitchFamily="18" charset="0"/>
                <a:cs typeface="Times New Roman" panose="02020603050405020304" pitchFamily="18" charset="0"/>
              </a:rPr>
              <a:t> </a:t>
            </a:r>
            <a:endParaRPr lang="ru-RU" sz="1200" b="1" dirty="0">
              <a:solidFill>
                <a:srgbClr val="993300"/>
              </a:solidFill>
              <a:latin typeface="Times New Roman" panose="02020603050405020304" pitchFamily="18" charset="0"/>
              <a:cs typeface="Times New Roman" panose="02020603050405020304" pitchFamily="18" charset="0"/>
            </a:endParaRPr>
          </a:p>
          <a:p>
            <a:r>
              <a:rPr lang="ru-RU" sz="1050" b="1" dirty="0" smtClean="0">
                <a:solidFill>
                  <a:srgbClr val="F5C040">
                    <a:lumMod val="50000"/>
                  </a:srgbClr>
                </a:solidFill>
                <a:latin typeface="Times New Roman" panose="02020603050405020304" pitchFamily="18" charset="0"/>
                <a:cs typeface="Times New Roman" panose="02020603050405020304" pitchFamily="18" charset="0"/>
              </a:rPr>
              <a:t>Речевой </a:t>
            </a:r>
            <a:r>
              <a:rPr lang="ru-RU" sz="1050" b="1" dirty="0">
                <a:solidFill>
                  <a:srgbClr val="F5C040">
                    <a:lumMod val="50000"/>
                  </a:srgbClr>
                </a:solidFill>
                <a:latin typeface="Times New Roman" panose="02020603050405020304" pitchFamily="18" charset="0"/>
                <a:cs typeface="Times New Roman" panose="02020603050405020304" pitchFamily="18" charset="0"/>
              </a:rPr>
              <a:t>материал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 для индивидуальных </a:t>
            </a:r>
            <a:r>
              <a:rPr lang="ru-RU" sz="1050" b="1" dirty="0">
                <a:solidFill>
                  <a:srgbClr val="F5C040">
                    <a:lumMod val="50000"/>
                  </a:srgbClr>
                </a:solidFill>
                <a:latin typeface="Times New Roman" panose="02020603050405020304" pitchFamily="18" charset="0"/>
                <a:cs typeface="Times New Roman" panose="02020603050405020304" pitchFamily="18" charset="0"/>
              </a:rPr>
              <a:t>коррекционных занятий по развитию речевого слуха  детей с нарушенной слуховой функцией в 5-11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классах. Основной </a:t>
            </a:r>
            <a:r>
              <a:rPr lang="ru-RU" sz="1050" b="1" dirty="0">
                <a:solidFill>
                  <a:srgbClr val="F5C040">
                    <a:lumMod val="50000"/>
                  </a:srgbClr>
                </a:solidFill>
                <a:latin typeface="Times New Roman" panose="02020603050405020304" pitchFamily="18" charset="0"/>
                <a:cs typeface="Times New Roman" panose="02020603050405020304" pitchFamily="18" charset="0"/>
              </a:rPr>
              <a:t>задачей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 материала является </a:t>
            </a:r>
            <a:r>
              <a:rPr lang="ru-RU" sz="1050" b="1" dirty="0">
                <a:solidFill>
                  <a:srgbClr val="F5C040">
                    <a:lumMod val="50000"/>
                  </a:srgbClr>
                </a:solidFill>
                <a:latin typeface="Times New Roman" panose="02020603050405020304" pitchFamily="18" charset="0"/>
                <a:cs typeface="Times New Roman" panose="02020603050405020304" pitchFamily="18" charset="0"/>
              </a:rPr>
              <a:t>формирование речевого слуха,  создание слухозрительной основы для восприятия детьми устной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речи,  с учетом индивидуальных способностей </a:t>
            </a:r>
            <a:r>
              <a:rPr lang="ru-RU" sz="1050" b="1" dirty="0">
                <a:solidFill>
                  <a:srgbClr val="F5C040">
                    <a:lumMod val="50000"/>
                  </a:srgbClr>
                </a:solidFill>
                <a:latin typeface="Times New Roman" panose="02020603050405020304" pitchFamily="18" charset="0"/>
                <a:cs typeface="Times New Roman" panose="02020603050405020304" pitchFamily="18" charset="0"/>
              </a:rPr>
              <a:t>и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психофизиологических особенностей </a:t>
            </a:r>
            <a:r>
              <a:rPr lang="ru-RU" sz="1050" b="1" dirty="0">
                <a:solidFill>
                  <a:srgbClr val="F5C040">
                    <a:lumMod val="50000"/>
                  </a:srgbClr>
                </a:solidFill>
                <a:latin typeface="Times New Roman" panose="02020603050405020304" pitchFamily="18" charset="0"/>
                <a:cs typeface="Times New Roman" panose="02020603050405020304" pitchFamily="18" charset="0"/>
              </a:rPr>
              <a:t>неслышащих детей.</a:t>
            </a:r>
          </a:p>
        </p:txBody>
      </p:sp>
      <p:sp>
        <p:nvSpPr>
          <p:cNvPr id="7" name="Прямоугольник 6"/>
          <p:cNvSpPr/>
          <p:nvPr/>
        </p:nvSpPr>
        <p:spPr>
          <a:xfrm>
            <a:off x="1907704" y="3429000"/>
            <a:ext cx="6840760" cy="1138773"/>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200" b="1" dirty="0">
                <a:solidFill>
                  <a:srgbClr val="993300"/>
                </a:solidFill>
                <a:latin typeface="Times New Roman" panose="02020603050405020304" pitchFamily="18" charset="0"/>
                <a:cs typeface="Times New Roman" panose="02020603050405020304" pitchFamily="18" charset="0"/>
              </a:rPr>
              <a:t>Л.Н. Малихова и </a:t>
            </a:r>
            <a:r>
              <a:rPr lang="ru-RU" sz="1200" b="1" dirty="0" smtClean="0">
                <a:solidFill>
                  <a:srgbClr val="993300"/>
                </a:solidFill>
                <a:latin typeface="Times New Roman" panose="02020603050405020304" pitchFamily="18" charset="0"/>
                <a:cs typeface="Times New Roman" panose="02020603050405020304" pitchFamily="18" charset="0"/>
              </a:rPr>
              <a:t>др. Примерный </a:t>
            </a:r>
            <a:r>
              <a:rPr lang="ru-RU" sz="1200" b="1" dirty="0">
                <a:solidFill>
                  <a:srgbClr val="993300"/>
                </a:solidFill>
                <a:latin typeface="Times New Roman" panose="02020603050405020304" pitchFamily="18" charset="0"/>
                <a:cs typeface="Times New Roman" panose="02020603050405020304" pitchFamily="18" charset="0"/>
              </a:rPr>
              <a:t>речевой материал по развитию слуха </a:t>
            </a:r>
            <a:r>
              <a:rPr lang="ru-RU" sz="1200" b="1" dirty="0" smtClean="0">
                <a:solidFill>
                  <a:srgbClr val="993300"/>
                </a:solidFill>
                <a:latin typeface="Times New Roman" panose="02020603050405020304" pitchFamily="18" charset="0"/>
                <a:cs typeface="Times New Roman" panose="02020603050405020304" pitchFamily="18" charset="0"/>
              </a:rPr>
              <a:t>, 6-11 </a:t>
            </a:r>
            <a:r>
              <a:rPr lang="ru-RU" sz="1200" b="1" dirty="0">
                <a:solidFill>
                  <a:srgbClr val="993300"/>
                </a:solidFill>
                <a:latin typeface="Times New Roman" panose="02020603050405020304" pitchFamily="18" charset="0"/>
                <a:cs typeface="Times New Roman" panose="02020603050405020304" pitchFamily="18" charset="0"/>
              </a:rPr>
              <a:t>классы, для слабослышащих </a:t>
            </a:r>
            <a:r>
              <a:rPr lang="ru-RU" sz="1200" b="1" dirty="0" smtClean="0">
                <a:solidFill>
                  <a:srgbClr val="993300"/>
                </a:solidFill>
                <a:latin typeface="Times New Roman" panose="02020603050405020304" pitchFamily="18" charset="0"/>
                <a:cs typeface="Times New Roman" panose="02020603050405020304" pitchFamily="18" charset="0"/>
              </a:rPr>
              <a:t>обучающихся:  </a:t>
            </a:r>
            <a:r>
              <a:rPr lang="ru-RU" sz="1200" b="1" dirty="0">
                <a:solidFill>
                  <a:srgbClr val="993300"/>
                </a:solidFill>
                <a:latin typeface="Times New Roman" panose="02020603050405020304" pitchFamily="18" charset="0"/>
                <a:cs typeface="Times New Roman" panose="02020603050405020304" pitchFamily="18" charset="0"/>
              </a:rPr>
              <a:t>учебно-методическое </a:t>
            </a:r>
            <a:r>
              <a:rPr lang="ru-RU" sz="1200" b="1" dirty="0" smtClean="0">
                <a:solidFill>
                  <a:srgbClr val="993300"/>
                </a:solidFill>
                <a:latin typeface="Times New Roman" panose="02020603050405020304" pitchFamily="18" charset="0"/>
                <a:cs typeface="Times New Roman" panose="02020603050405020304" pitchFamily="18" charset="0"/>
              </a:rPr>
              <a:t>пособие</a:t>
            </a:r>
          </a:p>
          <a:p>
            <a:r>
              <a:rPr lang="ru-RU" sz="1100" b="1" dirty="0" smtClean="0">
                <a:solidFill>
                  <a:srgbClr val="A5D028">
                    <a:lumMod val="50000"/>
                  </a:srgbClr>
                </a:solidFill>
                <a:latin typeface="Times New Roman" panose="02020603050405020304" pitchFamily="18" charset="0"/>
                <a:cs typeface="Times New Roman" panose="02020603050405020304" pitchFamily="18" charset="0"/>
              </a:rPr>
              <a:t>Речевой </a:t>
            </a:r>
            <a:r>
              <a:rPr lang="ru-RU" sz="1100" b="1" dirty="0">
                <a:solidFill>
                  <a:srgbClr val="A5D028">
                    <a:lumMod val="50000"/>
                  </a:srgbClr>
                </a:solidFill>
                <a:latin typeface="Times New Roman" panose="02020603050405020304" pitchFamily="18" charset="0"/>
                <a:cs typeface="Times New Roman" panose="02020603050405020304" pitchFamily="18" charset="0"/>
              </a:rPr>
              <a:t>материал </a:t>
            </a:r>
            <a:r>
              <a:rPr lang="ru-RU" sz="1100" b="1" dirty="0" smtClean="0">
                <a:solidFill>
                  <a:srgbClr val="A5D028">
                    <a:lumMod val="50000"/>
                  </a:srgbClr>
                </a:solidFill>
                <a:latin typeface="Times New Roman" panose="02020603050405020304" pitchFamily="18" charset="0"/>
                <a:cs typeface="Times New Roman" panose="02020603050405020304" pitchFamily="18" charset="0"/>
              </a:rPr>
              <a:t>для индивидуальных </a:t>
            </a:r>
            <a:r>
              <a:rPr lang="ru-RU" sz="1100" b="1" dirty="0">
                <a:solidFill>
                  <a:srgbClr val="A5D028">
                    <a:lumMod val="50000"/>
                  </a:srgbClr>
                </a:solidFill>
                <a:latin typeface="Times New Roman" panose="02020603050405020304" pitchFamily="18" charset="0"/>
                <a:cs typeface="Times New Roman" panose="02020603050405020304" pitchFamily="18" charset="0"/>
              </a:rPr>
              <a:t>коррекционных занятий по развитию речевого слуха  детей с нарушенной слуховой функцией в 6-11 классах, является примерным и допускает  комбинирование педагогами речевого  материала, учитывая коммуникативные и психофизические возможности обучающихся</a:t>
            </a:r>
            <a:r>
              <a:rPr lang="ru-RU" sz="1100" b="1" dirty="0" smtClean="0">
                <a:solidFill>
                  <a:srgbClr val="A5D028">
                    <a:lumMod val="50000"/>
                  </a:srgbClr>
                </a:solidFill>
                <a:latin typeface="Times New Roman" panose="02020603050405020304" pitchFamily="18" charset="0"/>
                <a:cs typeface="Times New Roman" panose="02020603050405020304" pitchFamily="18" charset="0"/>
              </a:rPr>
              <a:t>.</a:t>
            </a:r>
            <a:endParaRPr lang="ru-RU" sz="1100" b="1" dirty="0">
              <a:solidFill>
                <a:srgbClr val="A5D028">
                  <a:lumMod val="50000"/>
                </a:srgbClr>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918962" y="4797152"/>
            <a:ext cx="6840760" cy="136960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100" b="1" dirty="0">
                <a:solidFill>
                  <a:srgbClr val="C00000"/>
                </a:solidFill>
                <a:latin typeface="Times New Roman" panose="02020603050405020304" pitchFamily="18" charset="0"/>
                <a:cs typeface="Times New Roman" panose="02020603050405020304" pitchFamily="18" charset="0"/>
              </a:rPr>
              <a:t>Л.Н. Малихова и </a:t>
            </a:r>
            <a:r>
              <a:rPr lang="ru-RU" sz="1100" b="1" dirty="0" smtClean="0">
                <a:solidFill>
                  <a:srgbClr val="C00000"/>
                </a:solidFill>
                <a:latin typeface="Times New Roman" panose="02020603050405020304" pitchFamily="18" charset="0"/>
                <a:cs typeface="Times New Roman" panose="02020603050405020304" pitchFamily="18" charset="0"/>
              </a:rPr>
              <a:t>др. </a:t>
            </a:r>
            <a:r>
              <a:rPr lang="ru-RU" sz="1100" b="1" dirty="0" smtClean="0">
                <a:solidFill>
                  <a:srgbClr val="C00000"/>
                </a:solidFill>
                <a:latin typeface="Times New Roman" panose="02020603050405020304" pitchFamily="18" charset="0"/>
                <a:ea typeface="Calibri"/>
                <a:cs typeface="Times New Roman" panose="02020603050405020304" pitchFamily="18" charset="0"/>
              </a:rPr>
              <a:t>Конспекты </a:t>
            </a:r>
            <a:r>
              <a:rPr lang="ru-RU" sz="1100" b="1" dirty="0">
                <a:solidFill>
                  <a:srgbClr val="C00000"/>
                </a:solidFill>
                <a:latin typeface="Times New Roman" panose="02020603050405020304" pitchFamily="18" charset="0"/>
                <a:ea typeface="Calibri"/>
                <a:cs typeface="Times New Roman" panose="02020603050405020304" pitchFamily="18" charset="0"/>
              </a:rPr>
              <a:t>открытых уроков для неслышащих и слабослышащих детей. Подготовительный — 9 классы</a:t>
            </a:r>
            <a:r>
              <a:rPr lang="en-US" sz="1100" b="1" dirty="0">
                <a:solidFill>
                  <a:srgbClr val="C00000"/>
                </a:solidFill>
                <a:latin typeface="Times New Roman" panose="02020603050405020304" pitchFamily="18" charset="0"/>
                <a:ea typeface="Calibri"/>
                <a:cs typeface="Times New Roman" panose="02020603050405020304" pitchFamily="18" charset="0"/>
              </a:rPr>
              <a:t>.</a:t>
            </a:r>
            <a:r>
              <a:rPr lang="ru-RU" sz="1100" b="1" dirty="0">
                <a:solidFill>
                  <a:srgbClr val="C00000"/>
                </a:solidFill>
                <a:latin typeface="Times New Roman" panose="02020603050405020304" pitchFamily="18" charset="0"/>
                <a:ea typeface="Calibri"/>
                <a:cs typeface="Times New Roman" panose="02020603050405020304" pitchFamily="18" charset="0"/>
              </a:rPr>
              <a:t> Методическое </a:t>
            </a:r>
            <a:r>
              <a:rPr lang="ru-RU" sz="1100" b="1" dirty="0" smtClean="0">
                <a:solidFill>
                  <a:srgbClr val="C00000"/>
                </a:solidFill>
                <a:latin typeface="Times New Roman" panose="02020603050405020304" pitchFamily="18" charset="0"/>
                <a:ea typeface="Calibri"/>
                <a:cs typeface="Times New Roman" panose="02020603050405020304" pitchFamily="18" charset="0"/>
              </a:rPr>
              <a:t>пособие</a:t>
            </a:r>
          </a:p>
          <a:p>
            <a:r>
              <a:rPr lang="ru-RU" sz="1100" b="1" dirty="0">
                <a:solidFill>
                  <a:prstClr val="black"/>
                </a:solidFill>
                <a:latin typeface="Times New Roman" panose="02020603050405020304" pitchFamily="18" charset="0"/>
                <a:ea typeface="Calibri"/>
                <a:cs typeface="Times New Roman" panose="02020603050405020304" pitchFamily="18" charset="0"/>
              </a:rPr>
              <a:t> </a:t>
            </a:r>
            <a:r>
              <a:rPr lang="ru-RU" sz="1100" b="1" dirty="0" smtClean="0">
                <a:solidFill>
                  <a:srgbClr val="7030A0"/>
                </a:solidFill>
                <a:latin typeface="Times New Roman" panose="02020603050405020304" pitchFamily="18" charset="0"/>
                <a:ea typeface="Calibri"/>
                <a:cs typeface="Times New Roman" panose="02020603050405020304" pitchFamily="18" charset="0"/>
              </a:rPr>
              <a:t>К</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онспекты </a:t>
            </a:r>
            <a:r>
              <a:rPr lang="ru-RU" sz="1000" b="1" dirty="0">
                <a:solidFill>
                  <a:srgbClr val="7030A0"/>
                </a:solidFill>
                <a:latin typeface="Times New Roman" panose="02020603050405020304" pitchFamily="18" charset="0"/>
                <a:ea typeface="Times New Roman"/>
                <a:cs typeface="Times New Roman" panose="02020603050405020304" pitchFamily="18" charset="0"/>
              </a:rPr>
              <a:t>уроков и занятий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разработаны </a:t>
            </a:r>
            <a:r>
              <a:rPr lang="ru-RU" sz="1000" b="1" dirty="0">
                <a:solidFill>
                  <a:srgbClr val="7030A0"/>
                </a:solidFill>
                <a:latin typeface="Times New Roman" panose="02020603050405020304" pitchFamily="18" charset="0"/>
                <a:ea typeface="Times New Roman"/>
                <a:cs typeface="Times New Roman" panose="02020603050405020304" pitchFamily="18" charset="0"/>
              </a:rPr>
              <a:t>для учителей,  педагогическая деятельность которых связана с детьми, имеющими недостаток слуховой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функции.  </a:t>
            </a:r>
            <a:r>
              <a:rPr lang="ru-RU" sz="1000" b="1" dirty="0">
                <a:solidFill>
                  <a:srgbClr val="7030A0"/>
                </a:solidFill>
                <a:latin typeface="Times New Roman" panose="02020603050405020304" pitchFamily="18" charset="0"/>
                <a:ea typeface="Times New Roman"/>
                <a:cs typeface="Times New Roman" panose="02020603050405020304" pitchFamily="18" charset="0"/>
              </a:rPr>
              <a:t>В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сборнике представлены конспекты  </a:t>
            </a:r>
            <a:r>
              <a:rPr lang="ru-RU" sz="1000" b="1" dirty="0">
                <a:solidFill>
                  <a:srgbClr val="7030A0"/>
                </a:solidFill>
                <a:latin typeface="Times New Roman" panose="02020603050405020304" pitchFamily="18" charset="0"/>
                <a:ea typeface="Times New Roman"/>
                <a:cs typeface="Times New Roman" panose="02020603050405020304" pitchFamily="18" charset="0"/>
              </a:rPr>
              <a:t>открытых уроков  учителей начальной и основной школы,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индивидуальных </a:t>
            </a:r>
            <a:r>
              <a:rPr lang="ru-RU" sz="1000" b="1" dirty="0">
                <a:solidFill>
                  <a:srgbClr val="7030A0"/>
                </a:solidFill>
                <a:latin typeface="Times New Roman" panose="02020603050405020304" pitchFamily="18" charset="0"/>
                <a:ea typeface="Times New Roman"/>
                <a:cs typeface="Times New Roman" panose="02020603050405020304" pitchFamily="18" charset="0"/>
              </a:rPr>
              <a:t>коррекционных и внеклассных занятий, психолого-педагогические  тренинги, классные часы, внеклассные занятия воспитателей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школы-интерната, с применением </a:t>
            </a:r>
            <a:r>
              <a:rPr lang="ru-RU" sz="1000" b="1" dirty="0">
                <a:solidFill>
                  <a:srgbClr val="7030A0"/>
                </a:solidFill>
                <a:latin typeface="Times New Roman" panose="02020603050405020304" pitchFamily="18" charset="0"/>
                <a:ea typeface="Times New Roman"/>
                <a:cs typeface="Times New Roman" panose="02020603050405020304" pitchFamily="18" charset="0"/>
              </a:rPr>
              <a:t>традиционных методов работы и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новых  </a:t>
            </a:r>
            <a:r>
              <a:rPr lang="ru-RU" sz="1000" b="1" dirty="0">
                <a:solidFill>
                  <a:srgbClr val="7030A0"/>
                </a:solidFill>
                <a:latin typeface="Times New Roman" panose="02020603050405020304" pitchFamily="18" charset="0"/>
                <a:ea typeface="Times New Roman"/>
                <a:cs typeface="Times New Roman" panose="02020603050405020304" pitchFamily="18" charset="0"/>
              </a:rPr>
              <a:t>педагогических технологий, основанных на потенциале нетрадиционных коррекционных методик и применения медиаресурсов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ИКТ</a:t>
            </a:r>
            <a:r>
              <a:rPr lang="ru-RU" sz="1000" b="1" dirty="0" smtClean="0">
                <a:solidFill>
                  <a:prstClr val="black"/>
                </a:solidFill>
                <a:latin typeface="Times New Roman" panose="02020603050405020304" pitchFamily="18" charset="0"/>
                <a:ea typeface="Times New Roman"/>
                <a:cs typeface="Times New Roman" panose="02020603050405020304" pitchFamily="18" charset="0"/>
              </a:rPr>
              <a:t>.</a:t>
            </a:r>
            <a:r>
              <a:rPr lang="ru-RU" sz="800" b="1" dirty="0">
                <a:solidFill>
                  <a:prstClr val="black"/>
                </a:solidFill>
                <a:latin typeface="Times New Roman" panose="02020603050405020304" pitchFamily="18" charset="0"/>
                <a:ea typeface="Times New Roman"/>
                <a:cs typeface="Times New Roman" panose="02020603050405020304" pitchFamily="18" charset="0"/>
              </a:rPr>
              <a:t> </a:t>
            </a:r>
          </a:p>
        </p:txBody>
      </p:sp>
      <p:pic>
        <p:nvPicPr>
          <p:cNvPr id="10"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3012"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3074" name="Picture 2" descr="C:\Users\Бородина_ОИ\Desktop\ПРЕЗЕНТАЦИИ- 2017\сентябрь 2017\Malihova_Konsp otkr ur 1dop-9k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6" y="4869160"/>
            <a:ext cx="1152125" cy="154751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5" name="Picture 3" descr="C:\Users\Бородина_ОИ\Desktop\ПРЕЗЕНТАЦИИ- 2017\сентябрь 2017\Malihova_Rech Material 5-11 k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7" y="1924997"/>
            <a:ext cx="1152124" cy="136960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6" name="Picture 4" descr="C:\Users\Бородина_ОИ\Desktop\ПРЕЗЕНТАЦИИ- 2017\сентябрь 2017\Malihova_Rech Material 6-11 k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6" y="3396080"/>
            <a:ext cx="1152125" cy="138804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9927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Zykov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7960" y="920560"/>
            <a:ext cx="1260140" cy="157233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111" y="958531"/>
            <a:ext cx="1224136" cy="155096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67544" y="1292567"/>
            <a:ext cx="4392488" cy="1200329"/>
          </a:xfrm>
          <a:prstGeom prst="rect">
            <a:avLst/>
          </a:prstGeom>
        </p:spPr>
        <p:txBody>
          <a:bodyPr wrap="square">
            <a:spAutoFit/>
          </a:bodyPr>
          <a:lstStyle/>
          <a:p>
            <a:pPr>
              <a:spcBef>
                <a:spcPct val="0"/>
              </a:spcBef>
            </a:pPr>
            <a:r>
              <a:rPr lang="ru-RU" altLang="ru-RU" b="1" dirty="0">
                <a:ln w="11430"/>
                <a:solidFill>
                  <a:srgbClr val="EA157A">
                    <a:lumMod val="50000"/>
                  </a:srgbClr>
                </a:solidFill>
                <a:effectLst>
                  <a:outerShdw blurRad="50800" dist="39000" dir="5460000" algn="tl">
                    <a:srgbClr val="000000">
                      <a:alpha val="38000"/>
                    </a:srgbClr>
                  </a:outerShdw>
                </a:effectLst>
                <a:latin typeface="Times New Roman" pitchFamily="18" charset="0"/>
              </a:rPr>
              <a:t>Учебно-методические  пособия и программный материал  по </a:t>
            </a:r>
            <a:r>
              <a:rPr lang="ru-RU" altLang="ru-RU" b="1" dirty="0" smtClean="0">
                <a:ln w="11430"/>
                <a:solidFill>
                  <a:srgbClr val="EA157A">
                    <a:lumMod val="50000"/>
                  </a:srgbClr>
                </a:solidFill>
                <a:effectLst>
                  <a:outerShdw blurRad="50800" dist="39000" dir="5460000" algn="tl">
                    <a:srgbClr val="000000">
                      <a:alpha val="38000"/>
                    </a:srgbClr>
                  </a:outerShdw>
                </a:effectLst>
                <a:latin typeface="Times New Roman" pitchFamily="18" charset="0"/>
              </a:rPr>
              <a:t>социально-бытовой ориентировке </a:t>
            </a:r>
            <a:r>
              <a:rPr lang="ru-RU" altLang="ru-RU" b="1" dirty="0">
                <a:ln w="11430"/>
                <a:solidFill>
                  <a:srgbClr val="EA157A">
                    <a:lumMod val="50000"/>
                  </a:srgbClr>
                </a:solidFill>
                <a:effectLst>
                  <a:outerShdw blurRad="50800" dist="39000" dir="5460000" algn="tl">
                    <a:srgbClr val="000000">
                      <a:alpha val="38000"/>
                    </a:srgbClr>
                  </a:outerShdw>
                </a:effectLst>
                <a:latin typeface="Times New Roman" pitchFamily="18" charset="0"/>
              </a:rPr>
              <a:t>для </a:t>
            </a:r>
            <a:r>
              <a:rPr lang="ru-RU" altLang="ru-RU" b="1" dirty="0" smtClean="0">
                <a:ln w="11430"/>
                <a:solidFill>
                  <a:srgbClr val="EA157A">
                    <a:lumMod val="50000"/>
                  </a:srgbClr>
                </a:solidFill>
                <a:effectLst>
                  <a:outerShdw blurRad="50800" dist="39000" dir="5460000" algn="tl">
                    <a:srgbClr val="000000">
                      <a:alpha val="38000"/>
                    </a:srgbClr>
                  </a:outerShdw>
                </a:effectLst>
                <a:latin typeface="Times New Roman" pitchFamily="18" charset="0"/>
              </a:rPr>
              <a:t>глухих и слабослышащих обучающихся</a:t>
            </a:r>
            <a:endParaRPr lang="ru-RU" b="1" dirty="0">
              <a:ln w="11430"/>
              <a:solidFill>
                <a:srgbClr val="EA157A">
                  <a:lumMod val="50000"/>
                </a:srgbClr>
              </a:solidFill>
              <a:effectLst>
                <a:outerShdw blurRad="50800" dist="39000" dir="5460000" algn="tl">
                  <a:srgbClr val="000000">
                    <a:alpha val="38000"/>
                  </a:srgbClr>
                </a:outerShdw>
              </a:effectLst>
              <a:latin typeface="Calibri"/>
            </a:endParaRPr>
          </a:p>
        </p:txBody>
      </p:sp>
      <p:pic>
        <p:nvPicPr>
          <p:cNvPr id="6146" name="Picture 2" descr="C:\Users\Бородина_ОИ\Desktop\ПРЕЗЕНТАЦИИ- 2017\сентябрь 2017\Ivanova_Kiseleva_1-5 k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6108" y="4365104"/>
            <a:ext cx="1296143" cy="165618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147" name="Picture 3" descr="C:\Users\Бородина_ОИ\Desktop\ПРЕЗЕНТАЦИИ- 2017\сентябрь 2017\Ivanova_Kiseleva_6-10 k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2362" y="4365104"/>
            <a:ext cx="1296144" cy="165618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2" descr="C:\Users\Бородина_ОИ\Desktop\Logotype\Logo VLADOS_2017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02627" y="3710352"/>
            <a:ext cx="4122322" cy="267765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200" b="1" dirty="0" smtClean="0">
                <a:solidFill>
                  <a:prstClr val="black"/>
                </a:solidFill>
                <a:latin typeface="Times New Roman" panose="02020603050405020304" pitchFamily="18" charset="0"/>
                <a:cs typeface="Times New Roman" panose="02020603050405020304" pitchFamily="18" charset="0"/>
              </a:rPr>
              <a:t>Пособие </a:t>
            </a:r>
            <a:r>
              <a:rPr lang="ru-RU" sz="1200" b="1" dirty="0">
                <a:solidFill>
                  <a:prstClr val="black"/>
                </a:solidFill>
                <a:latin typeface="Times New Roman" panose="02020603050405020304" pitchFamily="18" charset="0"/>
                <a:cs typeface="Times New Roman" panose="02020603050405020304" pitchFamily="18" charset="0"/>
              </a:rPr>
              <a:t>содержит специально подобранный речевой материал по формированию правильной речи и совершенствованию навыков  использования орфоэпических норм русского языка у  учащихся 1-5 классов с  нарушениями  слухового восприятия в соответствии с ФГОС и АООП НОО глухих, слабослышащих и позднооглохших обучающихся. </a:t>
            </a:r>
          </a:p>
          <a:p>
            <a:r>
              <a:rPr lang="ru-RU" sz="1200" b="1" dirty="0">
                <a:solidFill>
                  <a:prstClr val="black"/>
                </a:solidFill>
                <a:latin typeface="Times New Roman" panose="02020603050405020304" pitchFamily="18" charset="0"/>
                <a:cs typeface="Times New Roman" panose="02020603050405020304" pitchFamily="18" charset="0"/>
              </a:rPr>
              <a:t>Пособие состоит из двух разделов. В первом разделе даются задания на первоначальное овладение орфоэпическими правилами для освоения чтения с надстрочными буквами, обозначающими звук, который надо произносить. Второй раздел посвящен развитию приобретенных навыков чтения, в нем также расширяется и количество изучаемых тем</a:t>
            </a:r>
            <a:r>
              <a:rPr lang="ru-RU" sz="1200" b="1" dirty="0" smtClean="0">
                <a:solidFill>
                  <a:prstClr val="black"/>
                </a:solidFill>
                <a:latin typeface="Times New Roman" panose="02020603050405020304" pitchFamily="18" charset="0"/>
                <a:cs typeface="Times New Roman" panose="02020603050405020304" pitchFamily="18" charset="0"/>
              </a:rPr>
              <a:t>.</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67544" y="2636912"/>
            <a:ext cx="7839802" cy="923330"/>
          </a:xfrm>
          <a:prstGeom prst="rect">
            <a:avLst/>
          </a:prstGeom>
          <a:noFill/>
        </p:spPr>
        <p:txBody>
          <a:bodyPr wrap="square" rtlCol="0">
            <a:spAutoFit/>
          </a:bodyPr>
          <a:lstStyle/>
          <a:p>
            <a:r>
              <a:rPr lang="ru-RU" b="1" dirty="0">
                <a:solidFill>
                  <a:srgbClr val="993300"/>
                </a:solidFill>
                <a:latin typeface="Times New Roman" panose="02020603050405020304" pitchFamily="18" charset="0"/>
                <a:cs typeface="Times New Roman" panose="02020603050405020304" pitchFamily="18" charset="0"/>
              </a:rPr>
              <a:t>Иванова И.В., Киселева Л.А., Тарасенко Л.А. Коррекционная работа по формированию правильной речи у глухих, слабослышащих и позднооглохших учащихся 1-5 классов.</a:t>
            </a:r>
          </a:p>
        </p:txBody>
      </p:sp>
      <p:sp>
        <p:nvSpPr>
          <p:cNvPr id="5" name="Прямоугольник 4"/>
          <p:cNvSpPr/>
          <p:nvPr/>
        </p:nvSpPr>
        <p:spPr>
          <a:xfrm>
            <a:off x="467544" y="430793"/>
            <a:ext cx="4572000" cy="861774"/>
          </a:xfrm>
          <a:prstGeom prst="rect">
            <a:avLst/>
          </a:prstGeom>
        </p:spPr>
        <p:txBody>
          <a:bodyPr>
            <a:spAutoFit/>
          </a:bodyPr>
          <a:lstStyle/>
          <a:p>
            <a: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 помощь педагогу:</a:t>
            </a:r>
            <a:b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17304294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3528" y="116632"/>
            <a:ext cx="8424936" cy="1015663"/>
          </a:xfrm>
          <a:prstGeom prst="rect">
            <a:avLst/>
          </a:prstGeom>
        </p:spPr>
        <p:txBody>
          <a:bodyPr wrap="square">
            <a:spAutoFit/>
          </a:bodyPr>
          <a:lstStyle/>
          <a:p>
            <a: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В помощь педагогу:</a:t>
            </a:r>
            <a:b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br>
            <a:r>
              <a:rPr lang="ru-RU" sz="28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Коррекционная работа </a:t>
            </a:r>
            <a:r>
              <a:rPr lang="ru-RU" sz="2800" b="1" dirty="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с глухими </a:t>
            </a:r>
            <a:r>
              <a:rPr lang="ru-RU" sz="28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обучающимися</a:t>
            </a:r>
            <a:endParaRPr lang="ru-RU" dirty="0"/>
          </a:p>
        </p:txBody>
      </p:sp>
      <p:sp>
        <p:nvSpPr>
          <p:cNvPr id="6" name="TextBox 5"/>
          <p:cNvSpPr txBox="1"/>
          <p:nvPr/>
        </p:nvSpPr>
        <p:spPr>
          <a:xfrm>
            <a:off x="2093897" y="1831565"/>
            <a:ext cx="6541642" cy="1169551"/>
          </a:xfrm>
          <a:prstGeom prst="rect">
            <a:avLst/>
          </a:prstGeom>
          <a:solidFill>
            <a:schemeClr val="accent3">
              <a:lumMod val="20000"/>
              <a:lumOff val="80000"/>
            </a:schemeClr>
          </a:solidFill>
          <a:scene3d>
            <a:camera prst="orthographicFront"/>
            <a:lightRig rig="threePt" dir="t"/>
          </a:scene3d>
          <a:sp3d>
            <a:bevelT/>
          </a:sp3d>
        </p:spPr>
        <p:txBody>
          <a:bodyPr wrap="square" rtlCol="0">
            <a:spAutoFit/>
          </a:bodyPr>
          <a:lstStyle/>
          <a:p>
            <a:r>
              <a:rPr lang="ru-RU" sz="1400" b="1" dirty="0" smtClean="0">
                <a:solidFill>
                  <a:srgbClr val="FF0000"/>
                </a:solidFill>
                <a:latin typeface="Times New Roman" pitchFamily="18" charset="0"/>
                <a:cs typeface="Times New Roman" pitchFamily="18" charset="0"/>
              </a:rPr>
              <a:t>Речицкая Е.Г., Гущина Т.К. Коррекционная работа по развитию познавательной сферы глухих обучающихся с задержкой психического развития (ЗПР).</a:t>
            </a:r>
            <a:r>
              <a:rPr lang="ru-RU" sz="1400" b="1" dirty="0" smtClean="0">
                <a:latin typeface="Times New Roman" pitchFamily="18" charset="0"/>
                <a:cs typeface="Times New Roman" pitchFamily="18" charset="0"/>
              </a:rPr>
              <a:t> В пособии описаны диагностические методики, процедура динамического обследования и представлены основные направления коррекционной работы с глухими детьми с ЗПР</a:t>
            </a:r>
            <a:endParaRPr lang="ru-RU" sz="1400" b="1" dirty="0">
              <a:latin typeface="Times New Roman" pitchFamily="18" charset="0"/>
              <a:cs typeface="Times New Roman" pitchFamily="18" charset="0"/>
            </a:endParaRP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73" y="1547698"/>
            <a:ext cx="1458568" cy="173728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74" y="3789040"/>
            <a:ext cx="1487897" cy="173728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154818" y="3995963"/>
            <a:ext cx="6480721" cy="1323439"/>
          </a:xfrm>
          <a:prstGeom prst="rect">
            <a:avLst/>
          </a:prstGeom>
          <a:solidFill>
            <a:schemeClr val="accent3">
              <a:lumMod val="20000"/>
              <a:lumOff val="80000"/>
            </a:schemeClr>
          </a:solidFill>
          <a:scene3d>
            <a:camera prst="orthographicFront"/>
            <a:lightRig rig="threePt" dir="t"/>
          </a:scene3d>
          <a:sp3d>
            <a:bevelT/>
          </a:sp3d>
        </p:spPr>
        <p:txBody>
          <a:bodyPr wrap="square" rtlCol="0">
            <a:spAutoFit/>
          </a:bodyPr>
          <a:lstStyle/>
          <a:p>
            <a:r>
              <a:rPr lang="ru-RU" sz="1600" b="1" dirty="0" smtClean="0">
                <a:solidFill>
                  <a:srgbClr val="FF0000"/>
                </a:solidFill>
                <a:latin typeface="Times New Roman" pitchFamily="18" charset="0"/>
                <a:cs typeface="Times New Roman" pitchFamily="18" charset="0"/>
              </a:rPr>
              <a:t>Речицкая Е.Г., </a:t>
            </a:r>
            <a:r>
              <a:rPr lang="ru-RU" sz="1600" b="1" dirty="0" err="1" smtClean="0">
                <a:solidFill>
                  <a:srgbClr val="FF0000"/>
                </a:solidFill>
                <a:latin typeface="Times New Roman" pitchFamily="18" charset="0"/>
                <a:cs typeface="Times New Roman" pitchFamily="18" charset="0"/>
              </a:rPr>
              <a:t>Сошина</a:t>
            </a:r>
            <a:r>
              <a:rPr lang="ru-RU" sz="1600" b="1" dirty="0" smtClean="0">
                <a:solidFill>
                  <a:srgbClr val="FF0000"/>
                </a:solidFill>
                <a:latin typeface="Times New Roman" pitchFamily="18" charset="0"/>
                <a:cs typeface="Times New Roman" pitchFamily="18" charset="0"/>
              </a:rPr>
              <a:t> Е.А. Развитие творческого воображения младших школьников в условиях сохранного и нарушенного слуха.</a:t>
            </a:r>
            <a:r>
              <a:rPr lang="ru-RU" sz="1600" b="1" dirty="0" smtClean="0">
                <a:latin typeface="Times New Roman" pitchFamily="18" charset="0"/>
                <a:cs typeface="Times New Roman" pitchFamily="18" charset="0"/>
              </a:rPr>
              <a:t> В пособии описаны направления коррекционно-педагогической работы по развитию творческого воображения у глухих детей в процессе учебной и внеурочной деятельности</a:t>
            </a:r>
            <a:endParaRPr lang="ru-RU" sz="1600" b="1" dirty="0">
              <a:latin typeface="Times New Roman" pitchFamily="18" charset="0"/>
              <a:cs typeface="Times New Roman" pitchFamily="18" charset="0"/>
            </a:endParaRPr>
          </a:p>
        </p:txBody>
      </p:sp>
      <p:pic>
        <p:nvPicPr>
          <p:cNvPr id="12"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3013" y="640021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5237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116632"/>
            <a:ext cx="8424936" cy="954107"/>
          </a:xfrm>
          <a:prstGeom prst="rect">
            <a:avLst/>
          </a:prstGeom>
        </p:spPr>
        <p:txBody>
          <a:bodyPr wrap="square">
            <a:spAutoFit/>
          </a:bodyPr>
          <a:lstStyle/>
          <a:p>
            <a: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В помощь педагогу:</a:t>
            </a:r>
            <a:b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br>
            <a:r>
              <a:rPr lang="ru-RU" sz="24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Коррекционная работа </a:t>
            </a:r>
            <a:r>
              <a:rPr lang="ru-RU" sz="2400" b="1" dirty="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с </a:t>
            </a:r>
            <a:r>
              <a:rPr lang="ru-RU" sz="24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детьми с нарушениями  слуха</a:t>
            </a:r>
            <a:endParaRPr lang="ru-RU" sz="1600"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341588"/>
            <a:ext cx="1638048" cy="193782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411" y="3901700"/>
            <a:ext cx="1656183" cy="193782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3013" y="640021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49078" y="1340768"/>
            <a:ext cx="6487418" cy="1600438"/>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400" b="1" dirty="0" smtClean="0">
                <a:solidFill>
                  <a:srgbClr val="FF0000"/>
                </a:solidFill>
                <a:latin typeface="Times New Roman" pitchFamily="18" charset="0"/>
                <a:cs typeface="Times New Roman" pitchFamily="18" charset="0"/>
              </a:rPr>
              <a:t>Зуробьян С.А. Тексты для изложений и конспекты уроков по русскому языку. Праздники и памятные даты России. </a:t>
            </a:r>
            <a:r>
              <a:rPr lang="ru-RU" sz="1400" b="1" dirty="0" smtClean="0">
                <a:latin typeface="Times New Roman" pitchFamily="18" charset="0"/>
                <a:cs typeface="Times New Roman" pitchFamily="18" charset="0"/>
              </a:rPr>
              <a:t>Учебно-практический </a:t>
            </a:r>
            <a:r>
              <a:rPr lang="ru-RU" sz="1400" b="1" dirty="0">
                <a:latin typeface="Times New Roman" pitchFamily="18" charset="0"/>
                <a:cs typeface="Times New Roman" pitchFamily="18" charset="0"/>
              </a:rPr>
              <a:t>материал для работы с учащимися 5–7 классов специальных (коррекционных) образовательных </a:t>
            </a:r>
            <a:r>
              <a:rPr lang="ru-RU" sz="1400" b="1" dirty="0" smtClean="0">
                <a:latin typeface="Times New Roman" pitchFamily="18" charset="0"/>
                <a:cs typeface="Times New Roman" pitchFamily="18" charset="0"/>
              </a:rPr>
              <a:t>организаций, </a:t>
            </a:r>
            <a:r>
              <a:rPr lang="ru-RU" sz="1400" b="1" dirty="0">
                <a:latin typeface="Times New Roman" pitchFamily="18" charset="0"/>
                <a:cs typeface="Times New Roman" pitchFamily="18" charset="0"/>
              </a:rPr>
              <a:t>а также  для коррекционно-развивающей учебной работы по формированию умений и навыков связного изложения мыслей в устной и письменной форме с учащимися общеобразовательной школы</a:t>
            </a:r>
            <a:r>
              <a:rPr lang="ru-RU" sz="1400" b="1" dirty="0" smtClean="0">
                <a:latin typeface="Times New Roman" pitchFamily="18" charset="0"/>
                <a:cs typeface="Times New Roman" pitchFamily="18" charset="0"/>
              </a:rPr>
              <a:t>.</a:t>
            </a:r>
            <a:endParaRPr lang="ru-RU" sz="1400" b="1" dirty="0">
              <a:latin typeface="Times New Roman" pitchFamily="18" charset="0"/>
              <a:cs typeface="Times New Roman" pitchFamily="18" charset="0"/>
            </a:endParaRPr>
          </a:p>
        </p:txBody>
      </p:sp>
      <p:sp>
        <p:nvSpPr>
          <p:cNvPr id="9" name="Прямоугольник 8"/>
          <p:cNvSpPr/>
          <p:nvPr/>
        </p:nvSpPr>
        <p:spPr>
          <a:xfrm>
            <a:off x="2528498" y="3501008"/>
            <a:ext cx="6507998" cy="273921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spcAft>
                <a:spcPts val="0"/>
              </a:spcAft>
            </a:pPr>
            <a:r>
              <a:rPr lang="ru-RU" sz="1400" b="1" dirty="0">
                <a:solidFill>
                  <a:srgbClr val="FF0000"/>
                </a:solidFill>
                <a:latin typeface="Times New Roman" pitchFamily="18" charset="0"/>
                <a:ea typeface="Calibri"/>
                <a:cs typeface="Times New Roman" pitchFamily="18" charset="0"/>
              </a:rPr>
              <a:t>Речицкая Е.Г., Зуробьян С.А., Зуробьян А.Ж.  Подготовка учащихся с ОВЗ</a:t>
            </a:r>
          </a:p>
          <a:p>
            <a:pPr algn="just">
              <a:spcAft>
                <a:spcPts val="0"/>
              </a:spcAft>
            </a:pPr>
            <a:r>
              <a:rPr lang="ru-RU" sz="1400" b="1" dirty="0">
                <a:solidFill>
                  <a:srgbClr val="FF0000"/>
                </a:solidFill>
                <a:latin typeface="Times New Roman" pitchFamily="18" charset="0"/>
                <a:ea typeface="Calibri"/>
                <a:cs typeface="Times New Roman" pitchFamily="18" charset="0"/>
              </a:rPr>
              <a:t>к проверке знаний по русскому языку за курс начальной школы</a:t>
            </a:r>
          </a:p>
          <a:p>
            <a:pPr algn="just">
              <a:spcAft>
                <a:spcPts val="1000"/>
              </a:spcAft>
            </a:pPr>
            <a:r>
              <a:rPr lang="ru-RU" sz="1200" b="1" dirty="0" smtClean="0">
                <a:latin typeface="Times New Roman" pitchFamily="18" charset="0"/>
                <a:ea typeface="Calibri"/>
                <a:cs typeface="Times New Roman" pitchFamily="18" charset="0"/>
              </a:rPr>
              <a:t>В </a:t>
            </a:r>
            <a:r>
              <a:rPr lang="ru-RU" sz="1200" b="1" dirty="0">
                <a:latin typeface="Times New Roman" pitchFamily="18" charset="0"/>
                <a:ea typeface="Calibri"/>
                <a:cs typeface="Times New Roman" pitchFamily="18" charset="0"/>
              </a:rPr>
              <a:t>пособии представлен экзаменационный </a:t>
            </a:r>
            <a:r>
              <a:rPr lang="ru-RU" sz="1200" b="1" dirty="0" smtClean="0">
                <a:latin typeface="Times New Roman" pitchFamily="18" charset="0"/>
                <a:ea typeface="Calibri"/>
                <a:cs typeface="Times New Roman" pitchFamily="18" charset="0"/>
              </a:rPr>
              <a:t>теоретико-­</a:t>
            </a:r>
            <a:r>
              <a:rPr lang="ru-RU" sz="1200" b="1" dirty="0">
                <a:latin typeface="Times New Roman" pitchFamily="18" charset="0"/>
                <a:ea typeface="Calibri"/>
                <a:cs typeface="Times New Roman" pitchFamily="18" charset="0"/>
              </a:rPr>
              <a:t>методический и практический материал — примерные билеты, тесты и образцы работ (ВПР) по русскому языку для подготовки к устно­письменной проверке знаний учащихся с ОВЗ 4 (5) классов — с учётом общих с массовой школой программных требований, а также необходимой </a:t>
            </a:r>
            <a:r>
              <a:rPr lang="ru-RU" sz="1200" b="1" dirty="0" smtClean="0">
                <a:latin typeface="Times New Roman" pitchFamily="18" charset="0"/>
                <a:ea typeface="Calibri"/>
                <a:cs typeface="Times New Roman" pitchFamily="18" charset="0"/>
              </a:rPr>
              <a:t>коррекционно-­</a:t>
            </a:r>
            <a:r>
              <a:rPr lang="ru-RU" sz="1200" b="1" dirty="0">
                <a:latin typeface="Times New Roman" pitchFamily="18" charset="0"/>
                <a:ea typeface="Calibri"/>
                <a:cs typeface="Times New Roman" pitchFamily="18" charset="0"/>
              </a:rPr>
              <a:t>развивающей направленности учебного </a:t>
            </a:r>
            <a:r>
              <a:rPr lang="ru-RU" sz="1200" b="1" dirty="0" smtClean="0">
                <a:latin typeface="Times New Roman" pitchFamily="18" charset="0"/>
                <a:ea typeface="Calibri"/>
                <a:cs typeface="Times New Roman" pitchFamily="18" charset="0"/>
              </a:rPr>
              <a:t>процесса. Пособие </a:t>
            </a:r>
            <a:r>
              <a:rPr lang="ru-RU" sz="1200" b="1" dirty="0">
                <a:latin typeface="Times New Roman" pitchFamily="18" charset="0"/>
                <a:ea typeface="Calibri"/>
                <a:cs typeface="Times New Roman" pitchFamily="18" charset="0"/>
              </a:rPr>
              <a:t>адресовано учителям начальных классов и всем специалистам, работающим с различными категориями учащихся с особыми образовательными </a:t>
            </a:r>
            <a:r>
              <a:rPr lang="ru-RU" sz="1200" b="1" dirty="0" smtClean="0">
                <a:latin typeface="Times New Roman" pitchFamily="18" charset="0"/>
                <a:ea typeface="Calibri"/>
                <a:cs typeface="Times New Roman" pitchFamily="18" charset="0"/>
              </a:rPr>
              <a:t>потребностями, обучающихся </a:t>
            </a:r>
            <a:r>
              <a:rPr lang="ru-RU" sz="1200" b="1" dirty="0">
                <a:latin typeface="Times New Roman" pitchFamily="18" charset="0"/>
                <a:ea typeface="Calibri"/>
                <a:cs typeface="Times New Roman" pitchFamily="18" charset="0"/>
              </a:rPr>
              <a:t>по вариантам программ ФГОС НОО: глухие дети — 1.1, 1.2; слабослышащие дети — 2.1, 2.2; дети с тяжелыми нарушениями речи — 5.1, 5.2; дети с нарушениями ОДА — 6.1, 6.2; дети с расстройствами аутистического спектра — 7.1, </a:t>
            </a:r>
            <a:r>
              <a:rPr lang="ru-RU" sz="1200" b="1" dirty="0" smtClean="0">
                <a:latin typeface="Times New Roman" pitchFamily="18" charset="0"/>
                <a:ea typeface="Calibri"/>
                <a:cs typeface="Times New Roman" pitchFamily="18" charset="0"/>
              </a:rPr>
              <a:t>дети </a:t>
            </a:r>
            <a:r>
              <a:rPr lang="ru-RU" sz="1200" b="1" dirty="0">
                <a:latin typeface="Times New Roman" pitchFamily="18" charset="0"/>
                <a:ea typeface="Calibri"/>
                <a:cs typeface="Times New Roman" pitchFamily="18" charset="0"/>
              </a:rPr>
              <a:t>с комплексными нарушениями (сочетание двух или более психофизических нарушений: зрения, слуха, речи, ЗПР), обучающиеся по индивидуальным образовательным </a:t>
            </a:r>
            <a:r>
              <a:rPr lang="ru-RU" sz="1200" b="1" dirty="0" smtClean="0">
                <a:latin typeface="Times New Roman" pitchFamily="18" charset="0"/>
                <a:ea typeface="Calibri"/>
                <a:cs typeface="Times New Roman" pitchFamily="18" charset="0"/>
              </a:rPr>
              <a:t>маршрутам.</a:t>
            </a:r>
            <a:endParaRPr lang="ru-RU" sz="1200" b="1"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79140325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613681"/>
            <a:ext cx="1728192" cy="201622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192.168.10.225\Zakazy\ПРЕЗЕНТАЦИЯ_2022\ГЛУХИЕ 20_12_2022\Речицкая_Солнечный_зайчик_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35756" y="1268761"/>
            <a:ext cx="1715964" cy="201622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39752" y="1340768"/>
            <a:ext cx="6624736" cy="4339650"/>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200" b="1" dirty="0">
                <a:solidFill>
                  <a:srgbClr val="FF0000"/>
                </a:solidFill>
                <a:latin typeface="Times New Roman" pitchFamily="18" charset="0"/>
                <a:cs typeface="Times New Roman" pitchFamily="18" charset="0"/>
              </a:rPr>
              <a:t>Речицкая Е.Г., Филоненко-Алексеева А.Л.</a:t>
            </a:r>
          </a:p>
          <a:p>
            <a:r>
              <a:rPr lang="ru-RU" sz="1200" b="1" dirty="0">
                <a:solidFill>
                  <a:srgbClr val="FF0000"/>
                </a:solidFill>
                <a:latin typeface="Times New Roman" pitchFamily="18" charset="0"/>
                <a:cs typeface="Times New Roman" pitchFamily="18" charset="0"/>
              </a:rPr>
              <a:t>Солнечный Зайчик: Ознакомление с окружающим миром: учебник для подготовительного и первого классов общеобразовательных организаций, реализующих АООП НОО глухих обучающихся в соответствии с ФГОС НОО ОВЗ.</a:t>
            </a:r>
          </a:p>
          <a:p>
            <a:endParaRPr lang="ru-RU" sz="1200" b="1" dirty="0">
              <a:latin typeface="Times New Roman" pitchFamily="18" charset="0"/>
              <a:cs typeface="Times New Roman" pitchFamily="18" charset="0"/>
            </a:endParaRPr>
          </a:p>
          <a:p>
            <a:r>
              <a:rPr lang="ru-RU" sz="1200" b="1" dirty="0">
                <a:latin typeface="Times New Roman" pitchFamily="18" charset="0"/>
                <a:cs typeface="Times New Roman" pitchFamily="18" charset="0"/>
              </a:rPr>
              <a:t>В </a:t>
            </a:r>
            <a:r>
              <a:rPr lang="ru-RU" sz="1200" b="1" dirty="0" smtClean="0">
                <a:latin typeface="Times New Roman" pitchFamily="18" charset="0"/>
                <a:cs typeface="Times New Roman" pitchFamily="18" charset="0"/>
              </a:rPr>
              <a:t>учебном пособии </a:t>
            </a:r>
            <a:r>
              <a:rPr lang="ru-RU" sz="1200" b="1" dirty="0">
                <a:latin typeface="Times New Roman" pitchFamily="18" charset="0"/>
                <a:cs typeface="Times New Roman" pitchFamily="18" charset="0"/>
              </a:rPr>
              <a:t>собран ряд тем, посвящённых изучению окружающего нас мира. Условно их можно разделить на темы под названием «Я», посвящённых формированию представлений ребёнка о самом себе, о своих способностях, вкусах, о том, как и с помощью каких органов чувств можно воспринимать красоту окружающего мира, природы и общества. Среди этих тем есть темы «Доброе утро!», «Моё утро», «Я иду в школу», «Красивая причёска», «Крепкие зубы» и др. </a:t>
            </a:r>
          </a:p>
          <a:p>
            <a:r>
              <a:rPr lang="ru-RU" sz="1200" b="1" dirty="0">
                <a:latin typeface="Times New Roman" pitchFamily="18" charset="0"/>
                <a:cs typeface="Times New Roman" pitchFamily="18" charset="0"/>
              </a:rPr>
              <a:t>Темы под условным названием  «Мир людей» включают в себя изучение жизни в городе, деревне, праздничные даты. Это темы «Наша Родина – Россия», «Где я хочу жить?», «Вот моя деревня»,  «Как вести себя на улице», «Мы готовимся к празднику».</a:t>
            </a:r>
          </a:p>
          <a:p>
            <a:r>
              <a:rPr lang="ru-RU" sz="1200" b="1" dirty="0">
                <a:latin typeface="Times New Roman" pitchFamily="18" charset="0"/>
                <a:cs typeface="Times New Roman" pitchFamily="18" charset="0"/>
              </a:rPr>
              <a:t>Остальные темы относятся к представлениям о «Мире природы» и рассказывают о жизни домашних и диких животных, о добром к ним отношении, а также работе на садовом участке, прогулкам по полю, лугу, в лесу в различные времена года, об одежде для туризма и отдыха и т.п. Среди этих тем  можно назвать темы: «Кузнечики», «В зоопарке у зверей и птиц», «Лесная столовая».</a:t>
            </a:r>
          </a:p>
          <a:p>
            <a:r>
              <a:rPr lang="ru-RU" sz="1200" b="1" dirty="0">
                <a:latin typeface="Times New Roman" pitchFamily="18" charset="0"/>
                <a:cs typeface="Times New Roman" pitchFamily="18" charset="0"/>
              </a:rPr>
              <a:t>Учебник предназначен для глухих обучающихся для формировании у них элементарных системных знаний о мире, о человеке, обществе, природе в процессе разнообразных видов деятельности в соответствии с уровнем их развития.</a:t>
            </a:r>
          </a:p>
          <a:p>
            <a:r>
              <a:rPr lang="ru-RU" sz="1200" b="1" dirty="0">
                <a:latin typeface="Times New Roman" pitchFamily="18" charset="0"/>
                <a:cs typeface="Times New Roman" pitchFamily="18" charset="0"/>
              </a:rPr>
              <a:t> </a:t>
            </a:r>
          </a:p>
        </p:txBody>
      </p:sp>
      <p:sp>
        <p:nvSpPr>
          <p:cNvPr id="6" name="Прямоугольник 5"/>
          <p:cNvSpPr/>
          <p:nvPr/>
        </p:nvSpPr>
        <p:spPr>
          <a:xfrm>
            <a:off x="323528" y="116632"/>
            <a:ext cx="8424936" cy="954107"/>
          </a:xfrm>
          <a:prstGeom prst="rect">
            <a:avLst/>
          </a:prstGeom>
        </p:spPr>
        <p:txBody>
          <a:bodyPr wrap="square">
            <a:spAutoFit/>
          </a:bodyPr>
          <a:lstStyle/>
          <a:p>
            <a: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В помощь педагогу:</a:t>
            </a:r>
            <a:b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br>
            <a:r>
              <a:rPr lang="ru-RU" sz="24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Коррекционная работа </a:t>
            </a:r>
            <a:r>
              <a:rPr lang="ru-RU" sz="2400" b="1" dirty="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с </a:t>
            </a:r>
            <a:r>
              <a:rPr lang="ru-RU" sz="24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детьми с нарушениями  слуха</a:t>
            </a:r>
            <a:endParaRPr lang="ru-RU" sz="1600" dirty="0"/>
          </a:p>
        </p:txBody>
      </p:sp>
      <p:pic>
        <p:nvPicPr>
          <p:cNvPr id="7"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3013" y="640021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3714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507" y="4712563"/>
            <a:ext cx="1258325" cy="148278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872" y="3040877"/>
            <a:ext cx="1260800" cy="154220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873" y="4653136"/>
            <a:ext cx="1260800" cy="154220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1507" y="3040878"/>
            <a:ext cx="1258325" cy="154220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72" y="1268760"/>
            <a:ext cx="1260800" cy="154220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41166" y="1368817"/>
            <a:ext cx="6912767" cy="1415772"/>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spcAft>
                <a:spcPts val="0"/>
              </a:spcAft>
            </a:pPr>
            <a:r>
              <a:rPr lang="ru-RU" sz="1400" b="1" dirty="0">
                <a:solidFill>
                  <a:srgbClr val="FF0000"/>
                </a:solidFill>
                <a:latin typeface="Times New Roman" pitchFamily="18" charset="0"/>
                <a:ea typeface="Calibri"/>
                <a:cs typeface="Times New Roman" pitchFamily="18" charset="0"/>
              </a:rPr>
              <a:t>Николаева </a:t>
            </a:r>
            <a:r>
              <a:rPr lang="ru-RU" sz="1400" b="1" dirty="0" smtClean="0">
                <a:solidFill>
                  <a:srgbClr val="FF0000"/>
                </a:solidFill>
                <a:latin typeface="Times New Roman" pitchFamily="18" charset="0"/>
                <a:ea typeface="Calibri"/>
                <a:cs typeface="Times New Roman" pitchFamily="18" charset="0"/>
              </a:rPr>
              <a:t>И.А. Речевое </a:t>
            </a:r>
            <a:r>
              <a:rPr lang="ru-RU" sz="1400" b="1" dirty="0">
                <a:solidFill>
                  <a:srgbClr val="FF0000"/>
                </a:solidFill>
                <a:latin typeface="Times New Roman" pitchFamily="18" charset="0"/>
                <a:ea typeface="Calibri"/>
                <a:cs typeface="Times New Roman" pitchFamily="18" charset="0"/>
              </a:rPr>
              <a:t>развитие детей после кохлеарной </a:t>
            </a:r>
            <a:r>
              <a:rPr lang="ru-RU" sz="1400" b="1" dirty="0" smtClean="0">
                <a:solidFill>
                  <a:srgbClr val="FF0000"/>
                </a:solidFill>
                <a:latin typeface="Times New Roman" pitchFamily="18" charset="0"/>
                <a:ea typeface="Calibri"/>
                <a:cs typeface="Times New Roman" pitchFamily="18" charset="0"/>
              </a:rPr>
              <a:t>имплантации</a:t>
            </a:r>
            <a:endParaRPr lang="ru-RU" sz="1400" b="1" dirty="0">
              <a:solidFill>
                <a:srgbClr val="FF0000"/>
              </a:solidFill>
              <a:latin typeface="Times New Roman" pitchFamily="18" charset="0"/>
              <a:ea typeface="Calibri"/>
              <a:cs typeface="Times New Roman" pitchFamily="18" charset="0"/>
            </a:endParaRPr>
          </a:p>
          <a:p>
            <a:pPr algn="just">
              <a:spcAft>
                <a:spcPts val="0"/>
              </a:spcAft>
            </a:pPr>
            <a:r>
              <a:rPr lang="ru-RU" sz="1200" b="1" dirty="0">
                <a:latin typeface="Times New Roman" pitchFamily="18" charset="0"/>
                <a:ea typeface="Calibri"/>
                <a:cs typeface="Times New Roman" pitchFamily="18" charset="0"/>
              </a:rPr>
              <a:t>В пособии представлены задания, предназначенные для детей после кохлеарной имплантации, уже умеющих читать</a:t>
            </a:r>
            <a:r>
              <a:rPr lang="ru-RU" sz="1200" b="1" dirty="0" smtClean="0">
                <a:latin typeface="Times New Roman" pitchFamily="18" charset="0"/>
                <a:ea typeface="Calibri"/>
                <a:cs typeface="Times New Roman" pitchFamily="18" charset="0"/>
              </a:rPr>
              <a:t>. Основная </a:t>
            </a:r>
            <a:r>
              <a:rPr lang="ru-RU" sz="1200" b="1" dirty="0">
                <a:latin typeface="Times New Roman" pitchFamily="18" charset="0"/>
                <a:ea typeface="Calibri"/>
                <a:cs typeface="Times New Roman" pitchFamily="18" charset="0"/>
              </a:rPr>
              <a:t>цель занятий - стимулирование слухоречевого развития: произносительных навыков; слухового восприятия и фонематического слуха; понимания обращенной речи</a:t>
            </a:r>
            <a:r>
              <a:rPr lang="ru-RU" sz="1200" b="1" dirty="0" smtClean="0">
                <a:latin typeface="Times New Roman" pitchFamily="18" charset="0"/>
                <a:ea typeface="Calibri"/>
                <a:cs typeface="Times New Roman" pitchFamily="18" charset="0"/>
              </a:rPr>
              <a:t>. Пособие </a:t>
            </a:r>
            <a:r>
              <a:rPr lang="ru-RU" sz="1200" b="1" dirty="0">
                <a:latin typeface="Times New Roman" pitchFamily="18" charset="0"/>
                <a:ea typeface="Calibri"/>
                <a:cs typeface="Times New Roman" pitchFamily="18" charset="0"/>
              </a:rPr>
              <a:t>адресовано педагогам-дефектологам, логопедам и родителям для индивидуальных занятий с детьми младшего школьного возраста, перенесших операцию по кохлеарной имплантации</a:t>
            </a:r>
            <a:endParaRPr lang="ru-RU" sz="1200" b="1" dirty="0">
              <a:latin typeface="Times New Roman" pitchFamily="18" charset="0"/>
              <a:cs typeface="Times New Roman" pitchFamily="18" charset="0"/>
            </a:endParaRPr>
          </a:p>
        </p:txBody>
      </p:sp>
      <p:sp>
        <p:nvSpPr>
          <p:cNvPr id="10" name="Прямоугольник 9"/>
          <p:cNvSpPr/>
          <p:nvPr/>
        </p:nvSpPr>
        <p:spPr>
          <a:xfrm>
            <a:off x="323528" y="116632"/>
            <a:ext cx="8424936" cy="1138773"/>
          </a:xfrm>
          <a:prstGeom prst="rect">
            <a:avLst/>
          </a:prstGeom>
        </p:spPr>
        <p:txBody>
          <a:bodyPr wrap="square">
            <a:spAutoFit/>
          </a:bodyPr>
          <a:lstStyle/>
          <a:p>
            <a:r>
              <a:rPr lang="ru-RU" sz="28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В помощь педагогу:</a:t>
            </a:r>
            <a:br>
              <a:rPr lang="ru-RU" sz="28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br>
            <a:r>
              <a:rPr lang="ru-RU" sz="20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Коррекционная работа </a:t>
            </a:r>
            <a:r>
              <a:rPr lang="ru-RU" sz="2000" b="1" dirty="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с </a:t>
            </a:r>
            <a:r>
              <a:rPr lang="ru-RU" sz="20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кохлеарно имплантированными обучающимися</a:t>
            </a:r>
            <a:endParaRPr lang="ru-RU" sz="1400" dirty="0"/>
          </a:p>
        </p:txBody>
      </p:sp>
      <p:pic>
        <p:nvPicPr>
          <p:cNvPr id="11"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3013" y="640021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71437" y="2944976"/>
            <a:ext cx="5782496" cy="3416320"/>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ru-RU" sz="1200" b="1" dirty="0" smtClean="0">
              <a:solidFill>
                <a:srgbClr val="FF0000"/>
              </a:solidFill>
              <a:latin typeface="Times New Roman" pitchFamily="18" charset="0"/>
              <a:cs typeface="Times New Roman" pitchFamily="18" charset="0"/>
            </a:endParaRPr>
          </a:p>
          <a:p>
            <a:r>
              <a:rPr lang="ru-RU" sz="1200" b="1" dirty="0" smtClean="0">
                <a:solidFill>
                  <a:srgbClr val="FF0000"/>
                </a:solidFill>
                <a:latin typeface="Times New Roman" pitchFamily="18" charset="0"/>
                <a:cs typeface="Times New Roman" pitchFamily="18" charset="0"/>
              </a:rPr>
              <a:t>Хименкова Е.С</a:t>
            </a:r>
            <a:r>
              <a:rPr lang="ru-RU" sz="1200" b="1" dirty="0">
                <a:solidFill>
                  <a:srgbClr val="FF0000"/>
                </a:solidFill>
                <a:latin typeface="Times New Roman" pitchFamily="18" charset="0"/>
                <a:cs typeface="Times New Roman" pitchFamily="18" charset="0"/>
              </a:rPr>
              <a:t>.</a:t>
            </a:r>
            <a:r>
              <a:rPr lang="ru-RU" sz="1200" b="1" dirty="0" smtClean="0">
                <a:solidFill>
                  <a:srgbClr val="FF0000"/>
                </a:solidFill>
                <a:latin typeface="Times New Roman" pitchFamily="18" charset="0"/>
                <a:cs typeface="Times New Roman" pitchFamily="18" charset="0"/>
              </a:rPr>
              <a:t>, НиколаеваИ.А. Организация занятий в 3-5 классах общеобразовательных организаций по развитию письменной речи </a:t>
            </a:r>
            <a:r>
              <a:rPr lang="ru-RU" sz="1200" b="1" dirty="0">
                <a:solidFill>
                  <a:srgbClr val="FF0000"/>
                </a:solidFill>
                <a:latin typeface="Times New Roman" pitchFamily="18" charset="0"/>
                <a:cs typeface="Times New Roman" pitchFamily="18" charset="0"/>
              </a:rPr>
              <a:t>у кохлеарно имплантированных </a:t>
            </a:r>
            <a:r>
              <a:rPr lang="ru-RU" sz="1200" b="1" dirty="0" smtClean="0">
                <a:solidFill>
                  <a:srgbClr val="FF0000"/>
                </a:solidFill>
                <a:latin typeface="Times New Roman" pitchFamily="18" charset="0"/>
                <a:cs typeface="Times New Roman" pitchFamily="18" charset="0"/>
              </a:rPr>
              <a:t>обучающихся. В комплекте с рабочими тетрадями.</a:t>
            </a:r>
            <a:endParaRPr lang="ru-RU" sz="1200" b="1" dirty="0">
              <a:solidFill>
                <a:srgbClr val="FF0000"/>
              </a:solidFill>
              <a:latin typeface="Times New Roman" pitchFamily="18" charset="0"/>
              <a:cs typeface="Times New Roman" pitchFamily="18" charset="0"/>
            </a:endParaRPr>
          </a:p>
          <a:p>
            <a:r>
              <a:rPr lang="ru-RU" sz="1200" b="1" dirty="0">
                <a:latin typeface="Times New Roman" pitchFamily="18" charset="0"/>
                <a:cs typeface="Times New Roman" pitchFamily="18" charset="0"/>
              </a:rPr>
              <a:t>Методическое пособие предлагает систему работы с детьми с кохлеарной имплантацией по формированию и развитию у них самостоятельной устной и письменной речи в условиях инклюзивного образования в тех образовательных организациях, где созданы возможности для коррекционной помощи таким детям.</a:t>
            </a:r>
          </a:p>
          <a:p>
            <a:r>
              <a:rPr lang="ru-RU" sz="1200" b="1" dirty="0">
                <a:latin typeface="Times New Roman" pitchFamily="18" charset="0"/>
                <a:cs typeface="Times New Roman" pitchFamily="18" charset="0"/>
              </a:rPr>
              <a:t>В методическое пособие включены примерные годовые тематические планы проведения индивидуальных занятий. </a:t>
            </a:r>
            <a:r>
              <a:rPr lang="ru-RU" sz="1200" b="1" dirty="0" smtClean="0">
                <a:latin typeface="Times New Roman" pitchFamily="18" charset="0"/>
                <a:cs typeface="Times New Roman" pitchFamily="18" charset="0"/>
              </a:rPr>
              <a:t>Материал пособия </a:t>
            </a:r>
            <a:r>
              <a:rPr lang="ru-RU" sz="1200" b="1" dirty="0">
                <a:latin typeface="Times New Roman" pitchFamily="18" charset="0"/>
                <a:cs typeface="Times New Roman" pitchFamily="18" charset="0"/>
              </a:rPr>
              <a:t>систематизирован, сгруппирован и распределен для 3, 4 и 5 классов общеобразовательных организаций</a:t>
            </a:r>
            <a:r>
              <a:rPr lang="ru-RU" dirty="0" smtClean="0"/>
              <a:t>.</a:t>
            </a:r>
            <a:r>
              <a:rPr lang="ru-RU" dirty="0"/>
              <a:t> </a:t>
            </a:r>
            <a:r>
              <a:rPr lang="ru-RU" sz="1200" b="1" dirty="0">
                <a:latin typeface="Times New Roman" pitchFamily="18" charset="0"/>
                <a:cs typeface="Times New Roman" pitchFamily="18" charset="0"/>
              </a:rPr>
              <a:t>В комплекте к данному методическому пособию выпущены  три рабочие тетради для учащихся с кохлеарным имплантом:  для 3, 4 и 5 классов, в которые включены упражнения для развития письменной и устной речи, тексты и задания к ним.</a:t>
            </a:r>
          </a:p>
          <a:p>
            <a:endParaRPr lang="ru-RU" dirty="0"/>
          </a:p>
        </p:txBody>
      </p:sp>
    </p:spTree>
    <p:extLst>
      <p:ext uri="{BB962C8B-B14F-4D97-AF65-F5344CB8AC3E}">
        <p14:creationId xmlns:p14="http://schemas.microsoft.com/office/powerpoint/2010/main" val="121156538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653136"/>
            <a:ext cx="1152128" cy="144271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924944"/>
            <a:ext cx="1152128" cy="147627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227766"/>
            <a:ext cx="1152128" cy="148115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323528" y="116632"/>
            <a:ext cx="8424936" cy="1077218"/>
          </a:xfrm>
          <a:prstGeom prst="rect">
            <a:avLst/>
          </a:prstGeom>
        </p:spPr>
        <p:txBody>
          <a:bodyPr wrap="square">
            <a:spAutoFit/>
          </a:bodyPr>
          <a:lstStyle/>
          <a:p>
            <a:r>
              <a:rPr lang="ru-RU" sz="32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Учебники и учебные пособия для вузов по сурдопедагогике</a:t>
            </a:r>
            <a:endParaRPr lang="ru-RU" sz="1600" dirty="0"/>
          </a:p>
        </p:txBody>
      </p:sp>
      <p:pic>
        <p:nvPicPr>
          <p:cNvPr id="9"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3013" y="640021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3800" y="4681994"/>
            <a:ext cx="7098680" cy="1384995"/>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200" b="1" dirty="0">
                <a:solidFill>
                  <a:srgbClr val="FF0000"/>
                </a:solidFill>
                <a:latin typeface="Times New Roman" pitchFamily="18" charset="0"/>
                <a:cs typeface="Times New Roman" pitchFamily="18" charset="0"/>
              </a:rPr>
              <a:t>Речицкая Е.Г., Кулакова </a:t>
            </a:r>
            <a:r>
              <a:rPr lang="ru-RU" sz="1200" b="1" dirty="0" smtClean="0">
                <a:solidFill>
                  <a:srgbClr val="FF0000"/>
                </a:solidFill>
                <a:latin typeface="Times New Roman" pitchFamily="18" charset="0"/>
                <a:cs typeface="Times New Roman" pitchFamily="18" charset="0"/>
              </a:rPr>
              <a:t>Е.В. Готовность </a:t>
            </a:r>
            <a:r>
              <a:rPr lang="ru-RU" sz="1200" b="1" dirty="0">
                <a:solidFill>
                  <a:srgbClr val="FF0000"/>
                </a:solidFill>
                <a:latin typeface="Times New Roman" pitchFamily="18" charset="0"/>
                <a:cs typeface="Times New Roman" pitchFamily="18" charset="0"/>
              </a:rPr>
              <a:t>слабослышащих детей дошкольного возраста к обу­чению в школе </a:t>
            </a:r>
            <a:r>
              <a:rPr lang="en-US" sz="1200" b="1" dirty="0">
                <a:solidFill>
                  <a:srgbClr val="FF0000"/>
                </a:solidFill>
                <a:latin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В </a:t>
            </a:r>
            <a:r>
              <a:rPr lang="ru-RU" sz="1200" b="1" dirty="0">
                <a:latin typeface="Times New Roman" pitchFamily="18" charset="0"/>
                <a:cs typeface="Times New Roman" pitchFamily="18" charset="0"/>
              </a:rPr>
              <a:t>пособии представлена диагностическая система, позволяющая определить уровни личностной, эмоционально­волевой, умственной готовности к школьному обучению слабослышащих детей, даются психолого­педагогические характеристики состояния личностного речевого и интеллектуального развития слабослышащих детей, раскрываются различные уровни готовности к школе, предлагаются педагогические пути и </a:t>
            </a:r>
            <a:r>
              <a:rPr lang="ru-RU" sz="1200" b="1" dirty="0" smtClean="0">
                <a:latin typeface="Times New Roman" pitchFamily="18" charset="0"/>
                <a:cs typeface="Times New Roman" pitchFamily="18" charset="0"/>
              </a:rPr>
              <a:t>средства подготовки </a:t>
            </a:r>
            <a:r>
              <a:rPr lang="ru-RU" sz="1200" b="1" dirty="0">
                <a:latin typeface="Times New Roman" pitchFamily="18" charset="0"/>
                <a:cs typeface="Times New Roman" pitchFamily="18" charset="0"/>
              </a:rPr>
              <a:t>к школе.</a:t>
            </a:r>
          </a:p>
        </p:txBody>
      </p:sp>
      <p:sp>
        <p:nvSpPr>
          <p:cNvPr id="6" name="Прямоугольник 5"/>
          <p:cNvSpPr/>
          <p:nvPr/>
        </p:nvSpPr>
        <p:spPr>
          <a:xfrm>
            <a:off x="1793800" y="1368178"/>
            <a:ext cx="7098680" cy="1200329"/>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de-DE" sz="1200" b="1" dirty="0" smtClean="0">
                <a:solidFill>
                  <a:srgbClr val="FF0000"/>
                </a:solidFill>
                <a:latin typeface="Times New Roman" pitchFamily="18" charset="0"/>
                <a:cs typeface="Times New Roman" pitchFamily="18" charset="0"/>
              </a:rPr>
              <a:t>Сурдопедагогика</a:t>
            </a:r>
            <a:r>
              <a:rPr lang="ru-RU" sz="1200" b="1" dirty="0" smtClean="0">
                <a:solidFill>
                  <a:srgbClr val="FF0000"/>
                </a:solidFill>
                <a:latin typeface="Times New Roman" pitchFamily="18" charset="0"/>
                <a:cs typeface="Times New Roman" pitchFamily="18" charset="0"/>
              </a:rPr>
              <a:t>, авторский коллектив под научным руководством Речицкой Е.Г.</a:t>
            </a:r>
            <a:endParaRPr lang="ru-RU" sz="1200" b="1" dirty="0">
              <a:solidFill>
                <a:srgbClr val="FF0000"/>
              </a:solidFill>
              <a:latin typeface="Times New Roman" pitchFamily="18" charset="0"/>
              <a:cs typeface="Times New Roman" pitchFamily="18" charset="0"/>
            </a:endParaRPr>
          </a:p>
          <a:p>
            <a:r>
              <a:rPr lang="ru-RU" sz="1200" b="1" dirty="0">
                <a:latin typeface="Times New Roman" pitchFamily="18" charset="0"/>
                <a:cs typeface="Times New Roman" pitchFamily="18" charset="0"/>
              </a:rPr>
              <a:t>В учебнике </a:t>
            </a:r>
            <a:r>
              <a:rPr lang="ru-RU" sz="1200" b="1" dirty="0" smtClean="0">
                <a:latin typeface="Times New Roman" pitchFamily="18" charset="0"/>
                <a:cs typeface="Times New Roman" pitchFamily="18" charset="0"/>
              </a:rPr>
              <a:t>раскрыты </a:t>
            </a:r>
            <a:r>
              <a:rPr lang="ru-RU" sz="1200" b="1" dirty="0">
                <a:latin typeface="Times New Roman" pitchFamily="18" charset="0"/>
                <a:cs typeface="Times New Roman" pitchFamily="18" charset="0"/>
              </a:rPr>
              <a:t>современные системы образования и воспитания детей с нарушением слуха, психолого-педагогические, организационно-­методические и дидактические аспекты обучения и развития глухих и слабослышащих учащихся. Рассмотрены особенности социальной адаптации, профессионально-трудовой подготовки и реабилитации лиц с нарушением слуха, традиции и новые подходы в отечественной и зарубежной сурдопедагогике. </a:t>
            </a:r>
          </a:p>
        </p:txBody>
      </p:sp>
      <p:sp>
        <p:nvSpPr>
          <p:cNvPr id="7" name="TextBox 6"/>
          <p:cNvSpPr txBox="1"/>
          <p:nvPr/>
        </p:nvSpPr>
        <p:spPr>
          <a:xfrm>
            <a:off x="1793800" y="2878253"/>
            <a:ext cx="7098680" cy="1569660"/>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200" b="1" dirty="0">
                <a:solidFill>
                  <a:srgbClr val="FF0000"/>
                </a:solidFill>
                <a:latin typeface="Times New Roman" pitchFamily="18" charset="0"/>
                <a:cs typeface="Times New Roman" pitchFamily="18" charset="0"/>
              </a:rPr>
              <a:t>Зайцева </a:t>
            </a:r>
            <a:r>
              <a:rPr lang="en-US" sz="1200" b="1" dirty="0" smtClean="0">
                <a:solidFill>
                  <a:srgbClr val="FF0000"/>
                </a:solidFill>
                <a:latin typeface="Times New Roman" pitchFamily="18" charset="0"/>
                <a:cs typeface="Times New Roman" pitchFamily="18" charset="0"/>
              </a:rPr>
              <a:t>Г.Л.</a:t>
            </a:r>
            <a:r>
              <a:rPr lang="ru-RU" sz="1200" b="1" dirty="0" smtClean="0">
                <a:solidFill>
                  <a:srgbClr val="FF0000"/>
                </a:solidFill>
                <a:latin typeface="Times New Roman" pitchFamily="18" charset="0"/>
                <a:cs typeface="Times New Roman" pitchFamily="18" charset="0"/>
              </a:rPr>
              <a:t> Жестовая </a:t>
            </a:r>
            <a:r>
              <a:rPr lang="ru-RU" sz="1200" b="1" dirty="0">
                <a:solidFill>
                  <a:srgbClr val="FF0000"/>
                </a:solidFill>
                <a:latin typeface="Times New Roman" pitchFamily="18" charset="0"/>
                <a:cs typeface="Times New Roman" pitchFamily="18" charset="0"/>
              </a:rPr>
              <a:t>речь. </a:t>
            </a:r>
            <a:r>
              <a:rPr lang="ru-RU" sz="1200" b="1" dirty="0" smtClean="0">
                <a:solidFill>
                  <a:srgbClr val="FF0000"/>
                </a:solidFill>
                <a:latin typeface="Times New Roman" pitchFamily="18" charset="0"/>
                <a:cs typeface="Times New Roman" pitchFamily="18" charset="0"/>
              </a:rPr>
              <a:t>Дактилология</a:t>
            </a:r>
            <a:r>
              <a:rPr lang="ru-RU" sz="1200" dirty="0" smtClean="0">
                <a:solidFill>
                  <a:srgbClr val="FF0000"/>
                </a:solidFill>
                <a:latin typeface="Times New Roman" pitchFamily="18" charset="0"/>
                <a:cs typeface="Times New Roman" pitchFamily="18" charset="0"/>
              </a:rPr>
              <a:t>.</a:t>
            </a:r>
            <a:endParaRPr lang="ru-RU" sz="1200" dirty="0">
              <a:solidFill>
                <a:srgbClr val="FF0000"/>
              </a:solidFill>
              <a:latin typeface="Times New Roman" pitchFamily="18" charset="0"/>
              <a:cs typeface="Times New Roman" pitchFamily="18" charset="0"/>
            </a:endParaRPr>
          </a:p>
          <a:p>
            <a:r>
              <a:rPr lang="ru-RU" sz="1200" b="1" dirty="0">
                <a:latin typeface="Times New Roman" pitchFamily="18" charset="0"/>
                <a:cs typeface="Times New Roman" pitchFamily="18" charset="0"/>
              </a:rPr>
              <a:t>В учебнике освещаются вопросы структуры жестовой речи и ее функционирования в коммуникативной деятельности глухих; рассматриваются взгляды представителей различных систем обучения глухих на роль жестовой речи в </a:t>
            </a:r>
            <a:r>
              <a:rPr lang="ru-RU" sz="1200" b="1" dirty="0" smtClean="0">
                <a:latin typeface="Times New Roman" pitchFamily="18" charset="0"/>
                <a:cs typeface="Times New Roman" pitchFamily="18" charset="0"/>
              </a:rPr>
              <a:t>учебно-­</a:t>
            </a:r>
            <a:r>
              <a:rPr lang="ru-RU" sz="1200" b="1" dirty="0">
                <a:latin typeface="Times New Roman" pitchFamily="18" charset="0"/>
                <a:cs typeface="Times New Roman" pitchFamily="18" charset="0"/>
              </a:rPr>
              <a:t>воспитательном процессе специальной школы. Читатели познакомятся с дактильным алфавитом, лексикой и грамматикой русского жестового языка; приводится краткий словарь жестов.</a:t>
            </a:r>
          </a:p>
          <a:p>
            <a:r>
              <a:rPr lang="ru-RU" sz="1200" b="1" dirty="0" smtClean="0">
                <a:latin typeface="Times New Roman" pitchFamily="18" charset="0"/>
                <a:cs typeface="Times New Roman" pitchFamily="18" charset="0"/>
              </a:rPr>
              <a:t>Учебник адресован </a:t>
            </a:r>
            <a:r>
              <a:rPr lang="ru-RU" sz="1200" b="1" dirty="0">
                <a:latin typeface="Times New Roman" pitchFamily="18" charset="0"/>
                <a:cs typeface="Times New Roman" pitchFamily="18" charset="0"/>
              </a:rPr>
              <a:t>студентам дефектологических факультетов педвузов и колледжей, сурдопедагогам, психологам, лингвистам, сурдопереводчикам, а также родителям глухих детей.</a:t>
            </a:r>
          </a:p>
        </p:txBody>
      </p:sp>
    </p:spTree>
    <p:extLst>
      <p:ext uri="{BB962C8B-B14F-4D97-AF65-F5344CB8AC3E}">
        <p14:creationId xmlns:p14="http://schemas.microsoft.com/office/powerpoint/2010/main" val="375072953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2555776" y="2042176"/>
            <a:ext cx="6048672" cy="1834095"/>
          </a:xfrm>
          <a:solidFill>
            <a:schemeClr val="accent2">
              <a:lumMod val="60000"/>
              <a:lumOff val="40000"/>
            </a:schemeClr>
          </a:solidFill>
          <a:effectLst/>
          <a:scene3d>
            <a:camera prst="orthographicFront"/>
            <a:lightRig rig="threePt" dir="t"/>
          </a:scene3d>
          <a:sp3d>
            <a:bevelT/>
          </a:sp3d>
        </p:spPr>
        <p:txBody>
          <a:bodyPr>
            <a:normAutofit fontScale="70000" lnSpcReduction="20000"/>
          </a:bodyPr>
          <a:lstStyle/>
          <a:p>
            <a:pPr marL="331787" lvl="0" indent="-285750" fontAlgn="base">
              <a:lnSpc>
                <a:spcPct val="80000"/>
              </a:lnSpc>
              <a:spcAft>
                <a:spcPts val="300"/>
              </a:spcAft>
              <a:buClr>
                <a:srgbClr val="C3260C"/>
              </a:buClr>
              <a:buSzPct val="130000"/>
              <a:buFont typeface="Wingdings" panose="05000000000000000000" pitchFamily="2" charset="2"/>
              <a:buChar char="Ø"/>
            </a:pPr>
            <a:endParaRPr lang="ru-RU" altLang="ru-RU" sz="1800" b="1" i="1" dirty="0" smtClean="0">
              <a:solidFill>
                <a:srgbClr val="404040"/>
              </a:solidFill>
              <a:latin typeface="Times New Roman" panose="02020603050405020304" pitchFamily="18" charset="0"/>
              <a:cs typeface="Times New Roman" panose="02020603050405020304" pitchFamily="18" charset="0"/>
            </a:endParaRPr>
          </a:p>
          <a:p>
            <a:pPr marL="331787" lvl="0" indent="-285750" fontAlgn="base">
              <a:lnSpc>
                <a:spcPct val="80000"/>
              </a:lnSpc>
              <a:spcAft>
                <a:spcPts val="300"/>
              </a:spcAft>
              <a:buClr>
                <a:srgbClr val="C3260C"/>
              </a:buClr>
              <a:buSzPct val="130000"/>
              <a:buFont typeface="Wingdings" panose="05000000000000000000" pitchFamily="2" charset="2"/>
              <a:buChar char="Ø"/>
            </a:pPr>
            <a:r>
              <a:rPr lang="ru-RU" altLang="ru-RU" sz="1800" b="1" i="1" dirty="0" smtClean="0">
                <a:solidFill>
                  <a:srgbClr val="404040"/>
                </a:solidFill>
                <a:latin typeface="Times New Roman" panose="02020603050405020304" pitchFamily="18" charset="0"/>
                <a:cs typeface="Times New Roman" panose="02020603050405020304" pitchFamily="18" charset="0"/>
              </a:rPr>
              <a:t>Методическое </a:t>
            </a:r>
            <a:r>
              <a:rPr lang="ru-RU" altLang="ru-RU" sz="1800" b="1" i="1" dirty="0">
                <a:solidFill>
                  <a:srgbClr val="404040"/>
                </a:solidFill>
                <a:latin typeface="Times New Roman" panose="02020603050405020304" pitchFamily="18" charset="0"/>
                <a:cs typeface="Times New Roman" panose="02020603050405020304" pitchFamily="18" charset="0"/>
              </a:rPr>
              <a:t>пособие предназначено для работы с детьми 2-5 классов общеобразовательной школы, имеющих проблемы в овладении орфографическими навыками.</a:t>
            </a:r>
          </a:p>
          <a:p>
            <a:pPr marL="331787" lvl="0" indent="-285750" fontAlgn="base">
              <a:lnSpc>
                <a:spcPct val="80000"/>
              </a:lnSpc>
              <a:spcAft>
                <a:spcPts val="300"/>
              </a:spcAft>
              <a:buClr>
                <a:srgbClr val="C3260C"/>
              </a:buClr>
              <a:buSzPct val="130000"/>
              <a:buFont typeface="Wingdings" panose="05000000000000000000" pitchFamily="2" charset="2"/>
              <a:buChar char="Ø"/>
            </a:pPr>
            <a:r>
              <a:rPr lang="ru-RU" altLang="ru-RU" sz="1800" b="1" i="1" dirty="0">
                <a:solidFill>
                  <a:srgbClr val="404040"/>
                </a:solidFill>
                <a:latin typeface="Times New Roman" panose="02020603050405020304" pitchFamily="18" charset="0"/>
                <a:cs typeface="Times New Roman" panose="02020603050405020304" pitchFamily="18" charset="0"/>
              </a:rPr>
              <a:t>Для успешного усвоения школьной программы по русскому языку необходимо сформировать у школьника основные учебные умения по овладению механизмом письма, включающего в себя проговаривание звука, фонетико-фонематический его анализ, перевод фонемы в графику, объединение звуков в слоги, в слова.</a:t>
            </a:r>
          </a:p>
          <a:p>
            <a:pPr marL="331787" lvl="0" indent="-285750" fontAlgn="base">
              <a:lnSpc>
                <a:spcPct val="80000"/>
              </a:lnSpc>
              <a:spcAft>
                <a:spcPts val="300"/>
              </a:spcAft>
              <a:buClr>
                <a:srgbClr val="C3260C"/>
              </a:buClr>
              <a:buSzPct val="130000"/>
              <a:buFont typeface="Wingdings" panose="05000000000000000000" pitchFamily="2" charset="2"/>
              <a:buChar char="Ø"/>
            </a:pPr>
            <a:r>
              <a:rPr lang="ru-RU" altLang="ru-RU" sz="1800" b="1" i="1" dirty="0">
                <a:solidFill>
                  <a:srgbClr val="404040"/>
                </a:solidFill>
                <a:latin typeface="Times New Roman" panose="02020603050405020304" pitchFamily="18" charset="0"/>
                <a:cs typeface="Times New Roman" panose="02020603050405020304" pitchFamily="18" charset="0"/>
              </a:rPr>
              <a:t>Приведенные конспекты занятий направлены на предупреждение и коррекцию нарушения письменной речи.</a:t>
            </a:r>
          </a:p>
          <a:p>
            <a:pPr marL="331787" lvl="0" indent="-285750" fontAlgn="base">
              <a:lnSpc>
                <a:spcPct val="80000"/>
              </a:lnSpc>
              <a:spcAft>
                <a:spcPts val="300"/>
              </a:spcAft>
              <a:buClr>
                <a:srgbClr val="C3260C"/>
              </a:buClr>
              <a:buSzPct val="130000"/>
              <a:buFont typeface="Wingdings" panose="05000000000000000000" pitchFamily="2" charset="2"/>
              <a:buChar char="Ø"/>
            </a:pPr>
            <a:r>
              <a:rPr lang="ru-RU" altLang="ru-RU" sz="1800" b="1" i="1" dirty="0">
                <a:solidFill>
                  <a:srgbClr val="404040"/>
                </a:solidFill>
                <a:latin typeface="Times New Roman" panose="02020603050405020304" pitchFamily="18" charset="0"/>
                <a:cs typeface="Times New Roman" panose="02020603050405020304" pitchFamily="18" charset="0"/>
              </a:rPr>
              <a:t>Пособие предназначено для учителей начальных классов, логопедов.</a:t>
            </a:r>
          </a:p>
        </p:txBody>
      </p:sp>
      <p:sp>
        <p:nvSpPr>
          <p:cNvPr id="7" name="Rectangle 2"/>
          <p:cNvSpPr txBox="1">
            <a:spLocks noChangeAspect="1" noChangeArrowheads="1"/>
          </p:cNvSpPr>
          <p:nvPr/>
        </p:nvSpPr>
        <p:spPr>
          <a:xfrm>
            <a:off x="315733" y="620688"/>
            <a:ext cx="8640959" cy="1152128"/>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800" dirty="0" smtClean="0">
                <a:ln w="1905"/>
                <a:solidFill>
                  <a:srgbClr val="C6E7FC">
                    <a:lumMod val="10000"/>
                  </a:srgbClr>
                </a:solidFill>
                <a:effectLst>
                  <a:innerShdw blurRad="69850" dist="43180" dir="5400000">
                    <a:srgbClr val="000000">
                      <a:alpha val="65000"/>
                    </a:srgbClr>
                  </a:innerShdw>
                </a:effectLst>
                <a:latin typeface="Times New Roman" pitchFamily="18" charset="0"/>
              </a:rPr>
              <a:t>Аскульская Л.В. </a:t>
            </a:r>
          </a:p>
          <a:p>
            <a:pPr marL="0" indent="0" algn="l" fontAlgn="auto">
              <a:spcAft>
                <a:spcPts val="0"/>
              </a:spcAft>
              <a:buClr>
                <a:srgbClr val="05E0DB">
                  <a:lumMod val="75000"/>
                </a:srgbClr>
              </a:buClr>
              <a:buFont typeface="Georgia" pitchFamily="18" charset="0"/>
              <a:buNone/>
              <a:defRPr/>
            </a:pPr>
            <a:r>
              <a:rPr lang="ru-RU" altLang="ru-RU" sz="1800" dirty="0" smtClean="0">
                <a:ln w="1905"/>
                <a:solidFill>
                  <a:srgbClr val="C6E7FC">
                    <a:lumMod val="10000"/>
                  </a:srgbClr>
                </a:solidFill>
                <a:effectLst>
                  <a:innerShdw blurRad="69850" dist="43180" dir="5400000">
                    <a:srgbClr val="000000">
                      <a:alpha val="65000"/>
                    </a:srgbClr>
                  </a:innerShdw>
                </a:effectLst>
                <a:latin typeface="Times New Roman" pitchFamily="18" charset="0"/>
              </a:rPr>
              <a:t>Предупреждение и коррекция дизорфографии у детей 2-5 классов общеобразовательной школы. Конспекты занятий с CD-диском;</a:t>
            </a:r>
          </a:p>
          <a:p>
            <a:pPr marL="0" indent="0" algn="l" fontAlgn="auto">
              <a:spcAft>
                <a:spcPts val="0"/>
              </a:spcAft>
              <a:buClr>
                <a:srgbClr val="05E0DB">
                  <a:lumMod val="75000"/>
                </a:srgbClr>
              </a:buClr>
              <a:buFont typeface="Georgia" pitchFamily="18" charset="0"/>
              <a:buNone/>
              <a:defRPr/>
            </a:pPr>
            <a:r>
              <a:rPr lang="ru-RU" altLang="ru-RU" sz="1800" dirty="0" smtClean="0">
                <a:ln w="1905"/>
                <a:solidFill>
                  <a:srgbClr val="C6E7FC">
                    <a:lumMod val="10000"/>
                  </a:srgbClr>
                </a:solidFill>
                <a:effectLst>
                  <a:innerShdw blurRad="69850" dist="43180" dir="5400000">
                    <a:srgbClr val="000000">
                      <a:alpha val="65000"/>
                    </a:srgbClr>
                  </a:innerShdw>
                </a:effectLst>
                <a:latin typeface="Times New Roman" pitchFamily="18" charset="0"/>
              </a:rPr>
              <a:t>Логопедическое лото. </a:t>
            </a:r>
          </a:p>
        </p:txBody>
      </p:sp>
      <p:pic>
        <p:nvPicPr>
          <p:cNvPr id="8" name="Picture 5" descr="13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77" y="1771631"/>
            <a:ext cx="1440160" cy="179675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descr="http://lenagold.narod.ru/fon/clipart/b/bum/bumag99.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095686"/>
            <a:ext cx="1993049" cy="571480"/>
          </a:xfrm>
          <a:prstGeom prst="rect">
            <a:avLst/>
          </a:prstGeom>
          <a:noFill/>
          <a:ln>
            <a:noFill/>
          </a:ln>
        </p:spPr>
      </p:pic>
      <p:pic>
        <p:nvPicPr>
          <p:cNvPr id="11"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4472" y="6363847"/>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146" name="Picture 2" descr="C:\Users\Бородина_ОИ\Desktop\сентябрь 2017\Askulskaya_Papka_prese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318" y="4177925"/>
            <a:ext cx="1471328" cy="184616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99792" y="4293096"/>
            <a:ext cx="5904656" cy="1615827"/>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В пособии представлена система обследования детей с речевыми нарушениями:</a:t>
            </a:r>
            <a:endParaRPr lang="ru-RU" sz="1050" b="1" dirty="0">
              <a:solidFill>
                <a:prstClr val="black"/>
              </a:solidFill>
              <a:latin typeface="Times New Roman" panose="02020603050405020304" pitchFamily="18" charset="0"/>
              <a:ea typeface="Calibri"/>
              <a:cs typeface="Times New Roman" panose="02020603050405020304" pitchFamily="18" charset="0"/>
            </a:endParaRPr>
          </a:p>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 слабой речевой активностью</a:t>
            </a:r>
            <a:r>
              <a:rPr lang="ru-RU" sz="1100" b="1" dirty="0" smtClean="0">
                <a:solidFill>
                  <a:srgbClr val="000000"/>
                </a:solidFill>
                <a:latin typeface="Times New Roman" panose="02020603050405020304" pitchFamily="18" charset="0"/>
                <a:ea typeface="Calibri"/>
                <a:cs typeface="Times New Roman" panose="02020603050405020304" pitchFamily="18" charset="0"/>
              </a:rPr>
              <a:t>;- </a:t>
            </a:r>
            <a:r>
              <a:rPr lang="ru-RU" sz="1100" b="1" dirty="0">
                <a:solidFill>
                  <a:srgbClr val="000000"/>
                </a:solidFill>
                <a:latin typeface="Times New Roman" panose="02020603050405020304" pitchFamily="18" charset="0"/>
                <a:ea typeface="Calibri"/>
                <a:cs typeface="Times New Roman" panose="02020603050405020304" pitchFamily="18" charset="0"/>
              </a:rPr>
              <a:t>вокализацией</a:t>
            </a:r>
            <a:r>
              <a:rPr lang="ru-RU" sz="1100" b="1" dirty="0" smtClean="0">
                <a:solidFill>
                  <a:srgbClr val="000000"/>
                </a:solidFill>
                <a:latin typeface="Times New Roman" panose="02020603050405020304" pitchFamily="18" charset="0"/>
                <a:ea typeface="Calibri"/>
                <a:cs typeface="Times New Roman" panose="02020603050405020304" pitchFamily="18" charset="0"/>
              </a:rPr>
              <a:t>;- </a:t>
            </a:r>
            <a:r>
              <a:rPr lang="ru-RU" sz="1100" b="1" dirty="0" err="1">
                <a:solidFill>
                  <a:srgbClr val="000000"/>
                </a:solidFill>
                <a:latin typeface="Times New Roman" panose="02020603050405020304" pitchFamily="18" charset="0"/>
                <a:ea typeface="Calibri"/>
                <a:cs typeface="Times New Roman" panose="02020603050405020304" pitchFamily="18" charset="0"/>
              </a:rPr>
              <a:t>гулением</a:t>
            </a:r>
            <a:r>
              <a:rPr lang="ru-RU" sz="1100" b="1" dirty="0" smtClean="0">
                <a:solidFill>
                  <a:srgbClr val="000000"/>
                </a:solidFill>
                <a:latin typeface="Times New Roman" panose="02020603050405020304" pitchFamily="18" charset="0"/>
                <a:ea typeface="Calibri"/>
                <a:cs typeface="Times New Roman" panose="02020603050405020304" pitchFamily="18" charset="0"/>
              </a:rPr>
              <a:t>;- </a:t>
            </a:r>
            <a:r>
              <a:rPr lang="ru-RU" sz="1100" b="1" dirty="0">
                <a:solidFill>
                  <a:srgbClr val="000000"/>
                </a:solidFill>
                <a:latin typeface="Times New Roman" panose="02020603050405020304" pitchFamily="18" charset="0"/>
                <a:ea typeface="Calibri"/>
                <a:cs typeface="Times New Roman" panose="02020603050405020304" pitchFamily="18" charset="0"/>
              </a:rPr>
              <a:t>лепетом отдельных слов;</a:t>
            </a:r>
            <a:endParaRPr lang="ru-RU" sz="1050" b="1" dirty="0">
              <a:solidFill>
                <a:prstClr val="black"/>
              </a:solidFill>
              <a:latin typeface="Times New Roman" panose="02020603050405020304" pitchFamily="18" charset="0"/>
              <a:ea typeface="Calibri"/>
              <a:cs typeface="Times New Roman" panose="02020603050405020304" pitchFamily="18" charset="0"/>
            </a:endParaRPr>
          </a:p>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 невнятной, непонятной, смазанной, частично непонятной для окружающих речью;</a:t>
            </a:r>
            <a:endParaRPr lang="ru-RU" sz="1050" b="1" dirty="0">
              <a:solidFill>
                <a:prstClr val="black"/>
              </a:solidFill>
              <a:latin typeface="Times New Roman" panose="02020603050405020304" pitchFamily="18" charset="0"/>
              <a:ea typeface="Calibri"/>
              <a:cs typeface="Times New Roman" panose="02020603050405020304" pitchFamily="18" charset="0"/>
            </a:endParaRPr>
          </a:p>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 снижением разборчивости или нечёткой речью.</a:t>
            </a:r>
            <a:endParaRPr lang="ru-RU" sz="1050" b="1" dirty="0">
              <a:solidFill>
                <a:prstClr val="black"/>
              </a:solidFill>
              <a:latin typeface="Times New Roman" panose="02020603050405020304" pitchFamily="18" charset="0"/>
              <a:ea typeface="Calibri"/>
              <a:cs typeface="Times New Roman" panose="02020603050405020304" pitchFamily="18" charset="0"/>
            </a:endParaRPr>
          </a:p>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В методической части пособия рассматривается диагностика речевого недоразвития в целом, а также отдельных его звеньев. Для надежности фиксации результатов обследования в соответствии с его этапами разработана речевая карта. Которая позволяет существенно упростить отчетность логопеда, а также проследить динамику коррекционной работы</a:t>
            </a:r>
            <a:r>
              <a:rPr lang="ru-RU" sz="1100" b="1" dirty="0" smtClean="0">
                <a:solidFill>
                  <a:srgbClr val="000000"/>
                </a:solidFill>
                <a:latin typeface="Times New Roman" panose="02020603050405020304" pitchFamily="18" charset="0"/>
                <a:ea typeface="Calibri"/>
                <a:cs typeface="Times New Roman" panose="02020603050405020304" pitchFamily="18" charset="0"/>
              </a:rPr>
              <a:t>.</a:t>
            </a:r>
            <a:endParaRPr lang="ru-RU" sz="1050" b="1" dirty="0">
              <a:solidFill>
                <a:prstClr val="black"/>
              </a:solidFill>
              <a:latin typeface="Times New Roman" panose="02020603050405020304" pitchFamily="18" charset="0"/>
              <a:ea typeface="Calibri"/>
              <a:cs typeface="Times New Roman" panose="02020603050405020304" pitchFamily="18" charset="0"/>
            </a:endParaRPr>
          </a:p>
        </p:txBody>
      </p:sp>
      <p:sp>
        <p:nvSpPr>
          <p:cNvPr id="9" name="Прямоугольник 8"/>
          <p:cNvSpPr/>
          <p:nvPr/>
        </p:nvSpPr>
        <p:spPr>
          <a:xfrm>
            <a:off x="265077" y="84452"/>
            <a:ext cx="7128792" cy="738664"/>
          </a:xfrm>
          <a:prstGeom prst="rect">
            <a:avLst/>
          </a:prstGeom>
        </p:spPr>
        <p:txBody>
          <a:bodyPr wrap="square">
            <a:spAutoFit/>
          </a:bodyPr>
          <a:lstStyle/>
          <a:p>
            <a:r>
              <a:rPr lang="ru-RU" sz="2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 помощь </a:t>
            </a:r>
            <a:r>
              <a:rPr lang="ru-RU" sz="24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педагогам и родителям:</a:t>
            </a:r>
            <a:r>
              <a:rPr lang="ru-RU" sz="2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ru-RU" sz="2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endParaRPr lang="ru-RU" dirty="0"/>
          </a:p>
        </p:txBody>
      </p:sp>
      <p:pic>
        <p:nvPicPr>
          <p:cNvPr id="17410" name="Picture 2" descr="C:\Users\Бородина_ОИ\Desktop\ПРЕЗЕНТАЦИИ- 2017\сентябрь 2017\Cover CD Asculskay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4986" y="3068960"/>
            <a:ext cx="1146774" cy="100811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8232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2483768" y="1417668"/>
            <a:ext cx="6552728" cy="1795308"/>
          </a:xfrm>
          <a:solidFill>
            <a:srgbClr val="FFCC99"/>
          </a:solidFill>
          <a:effectLst>
            <a:glow rad="139700">
              <a:schemeClr val="accent6">
                <a:satMod val="175000"/>
                <a:alpha val="40000"/>
              </a:schemeClr>
            </a:glow>
          </a:effectLst>
          <a:scene3d>
            <a:camera prst="orthographicFront"/>
            <a:lightRig rig="threePt" dir="t"/>
          </a:scene3d>
          <a:sp3d>
            <a:bevelT/>
          </a:sp3d>
        </p:spPr>
        <p:txBody>
          <a:bodyPr>
            <a:normAutofit fontScale="77500" lnSpcReduction="20000"/>
          </a:bodyPr>
          <a:lstStyle/>
          <a:p>
            <a:pPr marL="46037" lvl="0" indent="0" fontAlgn="base">
              <a:lnSpc>
                <a:spcPct val="80000"/>
              </a:lnSpc>
              <a:spcAft>
                <a:spcPts val="300"/>
              </a:spcAft>
              <a:buClr>
                <a:srgbClr val="C3260C"/>
              </a:buClr>
              <a:buSzPct val="130000"/>
              <a:buNone/>
            </a:pPr>
            <a:endParaRPr lang="ru-RU" altLang="ru-RU" sz="1800" b="1" dirty="0" smtClean="0">
              <a:solidFill>
                <a:srgbClr val="CC3300"/>
              </a:solidFill>
              <a:latin typeface="Times New Roman" panose="02020603050405020304" pitchFamily="18" charset="0"/>
              <a:cs typeface="Times New Roman" panose="02020603050405020304" pitchFamily="18" charset="0"/>
            </a:endParaRPr>
          </a:p>
          <a:p>
            <a:pPr marL="46037" lvl="0" indent="0" fontAlgn="base">
              <a:lnSpc>
                <a:spcPct val="80000"/>
              </a:lnSpc>
              <a:spcAft>
                <a:spcPts val="300"/>
              </a:spcAft>
              <a:buClr>
                <a:srgbClr val="C3260C"/>
              </a:buClr>
              <a:buSzPct val="130000"/>
              <a:buNone/>
            </a:pPr>
            <a:r>
              <a:rPr lang="ru-RU" altLang="ru-RU" sz="1800" b="1" dirty="0" smtClean="0">
                <a:solidFill>
                  <a:srgbClr val="993300"/>
                </a:solidFill>
                <a:latin typeface="Times New Roman" panose="02020603050405020304" pitchFamily="18" charset="0"/>
                <a:cs typeface="Times New Roman" panose="02020603050405020304" pitchFamily="18" charset="0"/>
              </a:rPr>
              <a:t>Забрамная </a:t>
            </a:r>
            <a:r>
              <a:rPr lang="ru-RU" altLang="ru-RU" sz="1800" b="1" dirty="0">
                <a:solidFill>
                  <a:srgbClr val="993300"/>
                </a:solidFill>
                <a:latin typeface="Times New Roman" panose="02020603050405020304" pitchFamily="18" charset="0"/>
                <a:cs typeface="Times New Roman" panose="02020603050405020304" pitchFamily="18" charset="0"/>
              </a:rPr>
              <a:t>С.Д, Костенкова Ю.А.</a:t>
            </a:r>
          </a:p>
          <a:p>
            <a:pPr marL="46037" lvl="0" indent="0" fontAlgn="base">
              <a:lnSpc>
                <a:spcPct val="80000"/>
              </a:lnSpc>
              <a:spcAft>
                <a:spcPts val="300"/>
              </a:spcAft>
              <a:buClr>
                <a:srgbClr val="C3260C"/>
              </a:buClr>
              <a:buSzPct val="130000"/>
              <a:buNone/>
            </a:pPr>
            <a:r>
              <a:rPr lang="ru-RU" altLang="ru-RU" sz="1800" b="1" dirty="0">
                <a:solidFill>
                  <a:srgbClr val="993300"/>
                </a:solidFill>
                <a:latin typeface="Times New Roman" panose="02020603050405020304" pitchFamily="18" charset="0"/>
                <a:cs typeface="Times New Roman" panose="02020603050405020304" pitchFamily="18" charset="0"/>
              </a:rPr>
              <a:t>Дидактический материал для занятий с детьми, испытывающими трудности в усвоении математики и чтения в 1 классе. Пособие для педагогов, дефектологов, психологов</a:t>
            </a:r>
            <a:r>
              <a:rPr lang="ru-RU" altLang="ru-RU" sz="1800" b="1" dirty="0" smtClean="0">
                <a:solidFill>
                  <a:srgbClr val="993300"/>
                </a:solidFill>
                <a:latin typeface="Times New Roman" panose="02020603050405020304" pitchFamily="18" charset="0"/>
                <a:cs typeface="Times New Roman" panose="02020603050405020304" pitchFamily="18" charset="0"/>
              </a:rPr>
              <a:t>.</a:t>
            </a:r>
            <a:endParaRPr lang="ru-RU" altLang="ru-RU" sz="1800" b="1" dirty="0">
              <a:solidFill>
                <a:srgbClr val="993300"/>
              </a:solidFill>
              <a:latin typeface="Times New Roman" panose="02020603050405020304" pitchFamily="18" charset="0"/>
              <a:cs typeface="Times New Roman" panose="02020603050405020304" pitchFamily="18" charset="0"/>
            </a:endParaRPr>
          </a:p>
          <a:p>
            <a:pPr marL="46037" lvl="0" indent="0" fontAlgn="base">
              <a:lnSpc>
                <a:spcPct val="80000"/>
              </a:lnSpc>
              <a:spcAft>
                <a:spcPts val="300"/>
              </a:spcAft>
              <a:buClr>
                <a:srgbClr val="C3260C"/>
              </a:buClr>
              <a:buSzPct val="130000"/>
              <a:buNone/>
            </a:pPr>
            <a:r>
              <a:rPr lang="ru-RU" altLang="ru-RU" sz="1800" b="1" dirty="0">
                <a:solidFill>
                  <a:srgbClr val="404040"/>
                </a:solidFill>
                <a:latin typeface="Times New Roman" panose="02020603050405020304" pitchFamily="18" charset="0"/>
                <a:cs typeface="Times New Roman" panose="02020603050405020304" pitchFamily="18" charset="0"/>
              </a:rPr>
              <a:t>     В пособии подобраны материалы для работы с детьми, которые в силу различных причин испытывают трудности в усвоении математики и чтения в 1 классе</a:t>
            </a:r>
          </a:p>
          <a:p>
            <a:pPr marL="46037" lvl="0" indent="0" fontAlgn="base">
              <a:lnSpc>
                <a:spcPct val="80000"/>
              </a:lnSpc>
              <a:spcAft>
                <a:spcPts val="300"/>
              </a:spcAft>
              <a:buClr>
                <a:srgbClr val="C3260C"/>
              </a:buClr>
              <a:buSzPct val="130000"/>
              <a:buNone/>
            </a:pPr>
            <a:r>
              <a:rPr lang="ru-RU" altLang="ru-RU" sz="1800" b="1" dirty="0">
                <a:solidFill>
                  <a:srgbClr val="404040"/>
                </a:solidFill>
                <a:latin typeface="Times New Roman" panose="02020603050405020304" pitchFamily="18" charset="0"/>
                <a:cs typeface="Times New Roman" panose="02020603050405020304" pitchFamily="18" charset="0"/>
              </a:rPr>
              <a:t>    Материалами сборника могут воспользоваться и родители для своевременной помощи детям, испытывающим трудности в обучении.</a:t>
            </a:r>
          </a:p>
          <a:p>
            <a:endParaRPr lang="ru-RU" dirty="0"/>
          </a:p>
        </p:txBody>
      </p:sp>
      <p:sp>
        <p:nvSpPr>
          <p:cNvPr id="7" name="Rectangle 2"/>
          <p:cNvSpPr txBox="1">
            <a:spLocks noChangeArrowheads="1"/>
          </p:cNvSpPr>
          <p:nvPr/>
        </p:nvSpPr>
        <p:spPr>
          <a:xfrm>
            <a:off x="300367" y="90736"/>
            <a:ext cx="8568952" cy="1491952"/>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2400" dirty="0" smtClean="0">
                <a:ln w="1905"/>
                <a:solidFill>
                  <a:srgbClr val="9933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Методическая литература  для занятий с детьми, испытывающими трудности в усвоении математики, чтения и русского языка</a:t>
            </a:r>
          </a:p>
        </p:txBody>
      </p:sp>
      <p:pic>
        <p:nvPicPr>
          <p:cNvPr id="8" name="Picture 4" descr="Zabramnay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016" y="1412776"/>
            <a:ext cx="1514420" cy="1774304"/>
          </a:xfrm>
          <a:prstGeom prst="rect">
            <a:avLst/>
          </a:prstGeom>
          <a:noFill/>
          <a:ln>
            <a:noFill/>
          </a:ln>
          <a:effectLst>
            <a:glow rad="139700">
              <a:schemeClr val="accent6">
                <a:satMod val="175000"/>
                <a:alpha val="40000"/>
              </a:schemeClr>
            </a:glow>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E:\ПРЕЗЕНТАЦИИ - 2016\Серия ИнклОбр\Vekshina_PrMater_1_кл_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765" y="4725143"/>
            <a:ext cx="1527971" cy="191408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5" name="Picture 3" descr="E:\ПРЕЗЕНТАЦИИ - 2016\Серия ИнклОбр\Vekshina_PrMater_2_кл_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5" y="4725143"/>
            <a:ext cx="1584175" cy="191408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6" name="Picture 4" descr="E:\ПРЕЗЕНТАЦИИ - 2016\Серия ИнклОбр\Vekshina_PrMater_3_кл_2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4755275"/>
            <a:ext cx="1512168" cy="191408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7" name="Picture 5" descr="E:\ПРЕЗЕНТАЦИИ - 2016\Серия ИнклОбр\Vekshina_PrMater_4_кл_20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4509119"/>
            <a:ext cx="1440160" cy="184944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8967" y="6358561"/>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4016" y="3501008"/>
            <a:ext cx="8534491" cy="92333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b="1" dirty="0" smtClean="0">
                <a:solidFill>
                  <a:prstClr val="black"/>
                </a:solidFill>
                <a:latin typeface="Times New Roman" panose="02020603050405020304" pitchFamily="18" charset="0"/>
                <a:cs typeface="Times New Roman" panose="02020603050405020304" pitchFamily="18" charset="0"/>
              </a:rPr>
              <a:t>Векшина Т.В., Алимпиева М.Н. Практический материал для занятий с детьми, испытывающими трудности в усвоении программы начальной школы: математика, русский язык, окружающий мир</a:t>
            </a:r>
            <a:endParaRPr lang="ru-RU"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382719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14" y="-57423"/>
            <a:ext cx="8784976" cy="1368152"/>
          </a:xfrm>
        </p:spPr>
        <p:txBody>
          <a:bodyPr>
            <a:noAutofit/>
          </a:bodyPr>
          <a:lstStyle/>
          <a:p>
            <a:pPr algn="l"/>
            <a:r>
              <a:rPr lang="ru-RU" sz="1800" dirty="0" smtClean="0">
                <a:solidFill>
                  <a:srgbClr val="C00000"/>
                </a:solidFill>
                <a:latin typeface="+mn-lt"/>
              </a:rPr>
              <a:t>Учебная и методическая литература Издательского центра ВЛАДОС для общеобразовательных организаций, реализующих ФГОС и АООП НОО ОВЗ и ФГОС и АООП образования обучающихся с нарушениями интеллекта :</a:t>
            </a:r>
            <a:endParaRPr lang="ru-RU" sz="1800" dirty="0">
              <a:solidFill>
                <a:srgbClr val="C00000"/>
              </a:solidFill>
              <a:latin typeface="+mn-lt"/>
            </a:endParaRPr>
          </a:p>
        </p:txBody>
      </p:sp>
      <p:sp>
        <p:nvSpPr>
          <p:cNvPr id="3" name="Объект 2"/>
          <p:cNvSpPr>
            <a:spLocks noGrp="1"/>
          </p:cNvSpPr>
          <p:nvPr>
            <p:ph sz="half" idx="1"/>
          </p:nvPr>
        </p:nvSpPr>
        <p:spPr>
          <a:xfrm>
            <a:off x="971600" y="6235907"/>
            <a:ext cx="5907516" cy="409803"/>
          </a:xfrm>
        </p:spPr>
        <p:style>
          <a:lnRef idx="1">
            <a:schemeClr val="accent1"/>
          </a:lnRef>
          <a:fillRef idx="2">
            <a:schemeClr val="accent1"/>
          </a:fillRef>
          <a:effectRef idx="1">
            <a:schemeClr val="accent1"/>
          </a:effectRef>
          <a:fontRef idx="minor">
            <a:schemeClr val="dk1"/>
          </a:fontRef>
        </p:style>
        <p:txBody>
          <a:bodyPr>
            <a:normAutofit/>
          </a:bodyPr>
          <a:lstStyle/>
          <a:p>
            <a:pPr marL="137160" indent="0">
              <a:buNone/>
            </a:pPr>
            <a:r>
              <a:rPr lang="ru-RU" sz="1600" b="1" dirty="0" smtClean="0">
                <a:solidFill>
                  <a:schemeClr val="accent6">
                    <a:lumMod val="50000"/>
                  </a:schemeClr>
                </a:solidFill>
              </a:rPr>
              <a:t>Вспомогательная литература для родителей детей с ОВЗ</a:t>
            </a:r>
          </a:p>
          <a:p>
            <a:pPr marL="480060" indent="-342900">
              <a:buFont typeface="Wingdings 2"/>
              <a:buAutoNum type="arabicPeriod"/>
            </a:pPr>
            <a:endParaRPr lang="ru-RU" sz="1600" b="1" dirty="0" smtClean="0">
              <a:solidFill>
                <a:schemeClr val="accent6">
                  <a:lumMod val="75000"/>
                </a:schemeClr>
              </a:solidFill>
            </a:endParaRPr>
          </a:p>
          <a:p>
            <a:pPr marL="480060" indent="-342900">
              <a:buFont typeface="Wingdings 2"/>
              <a:buAutoNum type="arabicPeriod"/>
            </a:pPr>
            <a:endParaRPr lang="ru-RU" sz="1600" dirty="0" smtClean="0"/>
          </a:p>
          <a:p>
            <a:pPr marL="480060" indent="-342900">
              <a:buFont typeface="Wingdings 2"/>
              <a:buAutoNum type="arabicPeriod"/>
            </a:pPr>
            <a:endParaRPr lang="ru-RU" sz="1600" dirty="0" smtClean="0"/>
          </a:p>
          <a:p>
            <a:pPr marL="480060" indent="-342900">
              <a:buFont typeface="Wingdings 2"/>
              <a:buAutoNum type="arabicPeriod"/>
            </a:pPr>
            <a:endParaRPr lang="ru-RU" sz="1600" dirty="0" smtClean="0"/>
          </a:p>
          <a:p>
            <a:pPr marL="480060" indent="-342900">
              <a:buFont typeface="Wingdings 2"/>
              <a:buAutoNum type="arabicPeriod"/>
            </a:pPr>
            <a:endParaRPr lang="ru-RU" sz="1600" dirty="0"/>
          </a:p>
        </p:txBody>
      </p:sp>
      <p:pic>
        <p:nvPicPr>
          <p:cNvPr id="5"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3013" y="6440809"/>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9610" y="1288309"/>
            <a:ext cx="8784976"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5DCEAF">
                    <a:lumMod val="50000"/>
                  </a:srgbClr>
                </a:solidFill>
              </a:rPr>
              <a:t>Практическая и методическая литература в помощь педагогу, </a:t>
            </a:r>
            <a:r>
              <a:rPr lang="ru-RU" sz="1400" b="1" dirty="0" smtClean="0">
                <a:solidFill>
                  <a:srgbClr val="5DCEAF">
                    <a:lumMod val="50000"/>
                  </a:srgbClr>
                </a:solidFill>
              </a:rPr>
              <a:t>в том числе работающему </a:t>
            </a:r>
            <a:r>
              <a:rPr lang="ru-RU" sz="1400" b="1" dirty="0">
                <a:solidFill>
                  <a:srgbClr val="5DCEAF">
                    <a:lumMod val="50000"/>
                  </a:srgbClr>
                </a:solidFill>
              </a:rPr>
              <a:t>в условиях инклюзивного </a:t>
            </a:r>
            <a:r>
              <a:rPr lang="ru-RU" sz="1400" b="1" dirty="0" smtClean="0">
                <a:solidFill>
                  <a:srgbClr val="5DCEAF">
                    <a:lumMod val="50000"/>
                  </a:srgbClr>
                </a:solidFill>
              </a:rPr>
              <a:t>и интегративного образования</a:t>
            </a:r>
            <a:r>
              <a:rPr lang="ru-RU" sz="1400" b="1" dirty="0">
                <a:solidFill>
                  <a:srgbClr val="5DCEAF">
                    <a:lumMod val="50000"/>
                  </a:srgbClr>
                </a:solidFill>
              </a:rPr>
              <a:t>, по всем предметам (методики, конспекты занятий, рабочие тетради, карточки-задания, альбомы)</a:t>
            </a:r>
          </a:p>
        </p:txBody>
      </p:sp>
      <p:sp>
        <p:nvSpPr>
          <p:cNvPr id="6" name="Прямоугольник 5"/>
          <p:cNvSpPr/>
          <p:nvPr/>
        </p:nvSpPr>
        <p:spPr>
          <a:xfrm>
            <a:off x="129610" y="2378905"/>
            <a:ext cx="8784976" cy="116955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212745">
                    <a:lumMod val="75000"/>
                  </a:srgbClr>
                </a:solidFill>
              </a:rPr>
              <a:t>Практическая и методическая литература в помощь педагогу-дефектологу, работающему в общеобразовательных организациях, реализующих ФГОС НОО ОВЗ глухих, </a:t>
            </a:r>
            <a:r>
              <a:rPr lang="ru-RU" sz="1400" b="1" dirty="0" smtClean="0">
                <a:solidFill>
                  <a:srgbClr val="212745">
                    <a:lumMod val="75000"/>
                  </a:srgbClr>
                </a:solidFill>
              </a:rPr>
              <a:t>позднооглохших и слабослышащих обучающихся</a:t>
            </a:r>
            <a:r>
              <a:rPr lang="ru-RU" sz="1400" b="1" dirty="0">
                <a:solidFill>
                  <a:srgbClr val="212745">
                    <a:lumMod val="75000"/>
                  </a:srgbClr>
                </a:solidFill>
              </a:rPr>
              <a:t>, обучающихся с ТНР, ЗПР, </a:t>
            </a:r>
            <a:r>
              <a:rPr lang="ru-RU" sz="1400" b="1" dirty="0" smtClean="0">
                <a:solidFill>
                  <a:srgbClr val="212745">
                    <a:lumMod val="75000"/>
                  </a:srgbClr>
                </a:solidFill>
              </a:rPr>
              <a:t>РАС, НОДА </a:t>
            </a:r>
            <a:r>
              <a:rPr lang="ru-RU" sz="1400" b="1" dirty="0">
                <a:solidFill>
                  <a:srgbClr val="212745">
                    <a:lumMod val="75000"/>
                  </a:srgbClr>
                </a:solidFill>
              </a:rPr>
              <a:t>и ФГОС образования обучающихся с интеллектуальными нарушениями (методики, практикумы, конспекты уроков, рабочие тетради, альбомы, карточки-задания)</a:t>
            </a:r>
          </a:p>
        </p:txBody>
      </p:sp>
      <p:sp>
        <p:nvSpPr>
          <p:cNvPr id="7" name="Прямоугольник 6"/>
          <p:cNvSpPr/>
          <p:nvPr/>
        </p:nvSpPr>
        <p:spPr>
          <a:xfrm>
            <a:off x="108339" y="4402556"/>
            <a:ext cx="8831604" cy="73866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FF0000"/>
                </a:solidFill>
              </a:rPr>
              <a:t>Учебные пособия и учебники в помощь обучающимся всех нозологий, дополняющие (или заменяющие) учебники  для обучающихся без ограничений возможностей </a:t>
            </a:r>
            <a:r>
              <a:rPr lang="ru-RU" sz="1400" b="1" dirty="0" smtClean="0">
                <a:solidFill>
                  <a:srgbClr val="FF0000"/>
                </a:solidFill>
              </a:rPr>
              <a:t>здоровья, а также учебники для студентов вузов, обучающихся по дефектологическим специальностям</a:t>
            </a:r>
            <a:endParaRPr lang="ru-RU" sz="1400" b="1" dirty="0">
              <a:solidFill>
                <a:srgbClr val="FF0000"/>
              </a:solidFill>
            </a:endParaRPr>
          </a:p>
        </p:txBody>
      </p:sp>
      <p:sp>
        <p:nvSpPr>
          <p:cNvPr id="8" name="Прямоугольник 7"/>
          <p:cNvSpPr/>
          <p:nvPr/>
        </p:nvSpPr>
        <p:spPr>
          <a:xfrm>
            <a:off x="129610" y="5408739"/>
            <a:ext cx="883160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006600"/>
                </a:solidFill>
              </a:rPr>
              <a:t>Практическая и методическая литература для работы с детьми без ограничений возможностей здоровья, но испытывающими трудности в освоении русского языка, чтения и математики.</a:t>
            </a:r>
          </a:p>
        </p:txBody>
      </p:sp>
      <p:sp>
        <p:nvSpPr>
          <p:cNvPr id="9" name="Прямоугольник 8"/>
          <p:cNvSpPr/>
          <p:nvPr/>
        </p:nvSpPr>
        <p:spPr>
          <a:xfrm>
            <a:off x="122486" y="3844392"/>
            <a:ext cx="8831604"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F14124">
                    <a:lumMod val="75000"/>
                  </a:srgbClr>
                </a:solidFill>
              </a:rPr>
              <a:t>Литература для специалистов, обеспечивающих психологическое сопровождение детей с ОВЗ</a:t>
            </a:r>
          </a:p>
        </p:txBody>
      </p:sp>
      <p:sp>
        <p:nvSpPr>
          <p:cNvPr id="12" name="Стрелка вниз 11"/>
          <p:cNvSpPr/>
          <p:nvPr/>
        </p:nvSpPr>
        <p:spPr>
          <a:xfrm>
            <a:off x="3362846" y="2118182"/>
            <a:ext cx="1152128" cy="198339"/>
          </a:xfrm>
          <a:prstGeom prst="downArrow">
            <a:avLst/>
          </a:prstGeom>
          <a:solidFill>
            <a:srgbClr val="CCFFCC"/>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3" name="Стрелка вниз 12"/>
          <p:cNvSpPr/>
          <p:nvPr/>
        </p:nvSpPr>
        <p:spPr>
          <a:xfrm>
            <a:off x="3349294" y="4204217"/>
            <a:ext cx="1152128" cy="19833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4" name="Стрелка вниз 13"/>
          <p:cNvSpPr/>
          <p:nvPr/>
        </p:nvSpPr>
        <p:spPr>
          <a:xfrm>
            <a:off x="3349294" y="3598808"/>
            <a:ext cx="1152128" cy="198339"/>
          </a:xfrm>
          <a:prstGeom prst="downArrow">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5" name="Стрелка вниз 14"/>
          <p:cNvSpPr/>
          <p:nvPr/>
        </p:nvSpPr>
        <p:spPr>
          <a:xfrm>
            <a:off x="3351559" y="5210400"/>
            <a:ext cx="1152128" cy="198339"/>
          </a:xfrm>
          <a:prstGeom prst="downArrow">
            <a:avLst/>
          </a:prstGeom>
          <a:solidFill>
            <a:schemeClr val="bg1">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6" name="Стрелка вниз 15"/>
          <p:cNvSpPr/>
          <p:nvPr/>
        </p:nvSpPr>
        <p:spPr>
          <a:xfrm>
            <a:off x="3393284" y="6013707"/>
            <a:ext cx="1152128" cy="239330"/>
          </a:xfrm>
          <a:prstGeom prst="downArrow">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Tree>
    <p:extLst>
      <p:ext uri="{BB962C8B-B14F-4D97-AF65-F5344CB8AC3E}">
        <p14:creationId xmlns:p14="http://schemas.microsoft.com/office/powerpoint/2010/main" val="3294980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0367" y="90736"/>
            <a:ext cx="8568952" cy="1491952"/>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defRPr/>
            </a:pPr>
            <a:r>
              <a:rPr lang="ru-RU" altLang="ru-RU" sz="2400" dirty="0" smtClean="0">
                <a:ln w="1905"/>
                <a:solidFill>
                  <a:srgbClr val="9933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Методическая литература  для занятий с детьми, испытывающими трудности в усвоении математики, чтения и русского языка</a:t>
            </a:r>
          </a:p>
        </p:txBody>
      </p:sp>
      <p:pic>
        <p:nvPicPr>
          <p:cNvPr id="6" name="Picture 20" descr="137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379435"/>
            <a:ext cx="1512168" cy="190320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137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829" y="2364201"/>
            <a:ext cx="1512168" cy="193367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137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747" y="2132856"/>
            <a:ext cx="1512168" cy="193367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descr="137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829" y="945546"/>
            <a:ext cx="1512168" cy="193367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138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9382" y="3310451"/>
            <a:ext cx="1533525" cy="193367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138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0304" y="4316482"/>
            <a:ext cx="1533525" cy="190320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107505" y="1445333"/>
            <a:ext cx="5832648" cy="934102"/>
          </a:xfrm>
          <a:prstGeom prst="rect">
            <a:avLst/>
          </a:prstGeom>
        </p:spPr>
        <p:txBody>
          <a:bodyPr wrap="square">
            <a:spAutoFit/>
          </a:bodyPr>
          <a:lstStyle/>
          <a:p>
            <a:pPr marL="228600" indent="-182563" fontAlgn="base">
              <a:lnSpc>
                <a:spcPct val="90000"/>
              </a:lnSpc>
              <a:spcBef>
                <a:spcPct val="20000"/>
              </a:spcBef>
              <a:spcAft>
                <a:spcPts val="300"/>
              </a:spcAft>
              <a:buClr>
                <a:srgbClr val="C3260C"/>
              </a:buClr>
              <a:buSzPct val="130000"/>
            </a:pPr>
            <a:r>
              <a:rPr lang="ru-RU" altLang="ru-RU" b="1" dirty="0">
                <a:solidFill>
                  <a:srgbClr val="993300"/>
                </a:solidFill>
                <a:cs typeface="Times New Roman" panose="02020603050405020304" pitchFamily="18" charset="0"/>
              </a:rPr>
              <a:t>Козырева О.А., </a:t>
            </a:r>
            <a:r>
              <a:rPr lang="ru-RU" altLang="ru-RU" b="1" dirty="0" err="1" smtClean="0">
                <a:solidFill>
                  <a:srgbClr val="993300"/>
                </a:solidFill>
                <a:cs typeface="Times New Roman" panose="02020603050405020304" pitchFamily="18" charset="0"/>
              </a:rPr>
              <a:t>Кутакова</a:t>
            </a:r>
            <a:r>
              <a:rPr lang="ru-RU" altLang="ru-RU" b="1" dirty="0" smtClean="0">
                <a:solidFill>
                  <a:srgbClr val="993300"/>
                </a:solidFill>
                <a:cs typeface="Times New Roman" panose="02020603050405020304" pitchFamily="18" charset="0"/>
              </a:rPr>
              <a:t> </a:t>
            </a:r>
            <a:r>
              <a:rPr lang="ru-RU" altLang="ru-RU" b="1" dirty="0">
                <a:solidFill>
                  <a:srgbClr val="993300"/>
                </a:solidFill>
                <a:cs typeface="Times New Roman" panose="02020603050405020304" pitchFamily="18" charset="0"/>
              </a:rPr>
              <a:t>К.А.</a:t>
            </a:r>
          </a:p>
          <a:p>
            <a:pPr marL="228600" indent="-182563" fontAlgn="base">
              <a:lnSpc>
                <a:spcPct val="90000"/>
              </a:lnSpc>
              <a:spcBef>
                <a:spcPct val="20000"/>
              </a:spcBef>
              <a:spcAft>
                <a:spcPts val="300"/>
              </a:spcAft>
              <a:buClr>
                <a:srgbClr val="C3260C"/>
              </a:buClr>
              <a:buSzPct val="130000"/>
            </a:pPr>
            <a:r>
              <a:rPr lang="ru-RU" altLang="ru-RU" sz="1600" b="1" dirty="0">
                <a:solidFill>
                  <a:srgbClr val="404040"/>
                </a:solidFill>
                <a:cs typeface="Times New Roman" panose="02020603050405020304" pitchFamily="18" charset="0"/>
              </a:rPr>
              <a:t>     </a:t>
            </a:r>
            <a:r>
              <a:rPr lang="ru-RU" altLang="ru-RU" b="1" dirty="0" smtClean="0">
                <a:solidFill>
                  <a:srgbClr val="404040"/>
                </a:solidFill>
                <a:cs typeface="Times New Roman" panose="02020603050405020304" pitchFamily="18" charset="0"/>
              </a:rPr>
              <a:t>Рабочие  тетради  </a:t>
            </a:r>
            <a:r>
              <a:rPr lang="ru-RU" altLang="ru-RU" b="1" dirty="0">
                <a:solidFill>
                  <a:srgbClr val="404040"/>
                </a:solidFill>
                <a:cs typeface="Times New Roman" panose="02020603050405020304" pitchFamily="18" charset="0"/>
              </a:rPr>
              <a:t>по русскому  </a:t>
            </a:r>
            <a:r>
              <a:rPr lang="ru-RU" altLang="ru-RU" b="1" dirty="0" smtClean="0">
                <a:solidFill>
                  <a:srgbClr val="404040"/>
                </a:solidFill>
                <a:cs typeface="Times New Roman" panose="02020603050405020304" pitchFamily="18" charset="0"/>
              </a:rPr>
              <a:t> </a:t>
            </a:r>
            <a:r>
              <a:rPr lang="ru-RU" altLang="ru-RU" b="1" dirty="0">
                <a:solidFill>
                  <a:srgbClr val="404040"/>
                </a:solidFill>
                <a:cs typeface="Times New Roman" panose="02020603050405020304" pitchFamily="18" charset="0"/>
              </a:rPr>
              <a:t>языку, чтению и развитию речи для 1, 2, 3 и 4 классов</a:t>
            </a:r>
            <a:r>
              <a:rPr lang="ru-RU" altLang="ru-RU" b="1" dirty="0" smtClean="0">
                <a:solidFill>
                  <a:srgbClr val="404040"/>
                </a:solidFill>
                <a:cs typeface="Times New Roman" panose="02020603050405020304" pitchFamily="18" charset="0"/>
              </a:rPr>
              <a:t>.</a:t>
            </a:r>
            <a:endParaRPr lang="ru-RU" altLang="ru-RU" b="1" dirty="0">
              <a:solidFill>
                <a:srgbClr val="404040"/>
              </a:solidFill>
              <a:cs typeface="Times New Roman" panose="02020603050405020304" pitchFamily="18" charset="0"/>
            </a:endParaRPr>
          </a:p>
        </p:txBody>
      </p:sp>
      <p:sp>
        <p:nvSpPr>
          <p:cNvPr id="13" name="Прямоугольник 12"/>
          <p:cNvSpPr/>
          <p:nvPr/>
        </p:nvSpPr>
        <p:spPr>
          <a:xfrm>
            <a:off x="228249" y="4437112"/>
            <a:ext cx="3767687" cy="2336024"/>
          </a:xfrm>
          <a:prstGeom prst="rect">
            <a:avLst/>
          </a:prstGeom>
        </p:spPr>
        <p:txBody>
          <a:bodyPr wrap="square">
            <a:spAutoFit/>
          </a:bodyPr>
          <a:lstStyle/>
          <a:p>
            <a:pPr marL="228600" indent="-182563" fontAlgn="base">
              <a:lnSpc>
                <a:spcPct val="90000"/>
              </a:lnSpc>
              <a:spcBef>
                <a:spcPct val="20000"/>
              </a:spcBef>
              <a:spcAft>
                <a:spcPts val="300"/>
              </a:spcAft>
              <a:buClr>
                <a:srgbClr val="C3260C"/>
              </a:buClr>
              <a:buSzPct val="130000"/>
            </a:pPr>
            <a:r>
              <a:rPr lang="ru-RU" altLang="ru-RU" b="1" dirty="0" err="1">
                <a:solidFill>
                  <a:srgbClr val="993300"/>
                </a:solidFill>
                <a:cs typeface="Times New Roman" panose="02020603050405020304" pitchFamily="18" charset="0"/>
              </a:rPr>
              <a:t>Чернышова</a:t>
            </a:r>
            <a:r>
              <a:rPr lang="ru-RU" altLang="ru-RU" b="1" dirty="0">
                <a:solidFill>
                  <a:srgbClr val="993300"/>
                </a:solidFill>
                <a:cs typeface="Times New Roman" panose="02020603050405020304" pitchFamily="18" charset="0"/>
              </a:rPr>
              <a:t> Е.А</a:t>
            </a:r>
            <a:r>
              <a:rPr lang="ru-RU" altLang="ru-RU" b="1" dirty="0">
                <a:solidFill>
                  <a:srgbClr val="CC3300"/>
                </a:solidFill>
                <a:cs typeface="Times New Roman" panose="02020603050405020304" pitchFamily="18" charset="0"/>
              </a:rPr>
              <a:t>.</a:t>
            </a:r>
            <a:r>
              <a:rPr lang="ru-RU" altLang="ru-RU" sz="1400" b="1" dirty="0">
                <a:solidFill>
                  <a:srgbClr val="CC3300"/>
                </a:solidFill>
                <a:cs typeface="Times New Roman" panose="02020603050405020304" pitchFamily="18" charset="0"/>
              </a:rPr>
              <a:t> </a:t>
            </a:r>
            <a:r>
              <a:rPr lang="ru-RU" altLang="ru-RU" b="1" dirty="0">
                <a:solidFill>
                  <a:srgbClr val="404040"/>
                </a:solidFill>
                <a:cs typeface="Times New Roman" panose="02020603050405020304" pitchFamily="18" charset="0"/>
              </a:rPr>
              <a:t>Организация работы с учащимися 5-6 классов, испытывающих трудности в усвоении школьной программы (уроки комплексной коррекции). Пособие для учителей, тетради для практических занятий учащихся.</a:t>
            </a:r>
          </a:p>
        </p:txBody>
      </p:sp>
      <p:pic>
        <p:nvPicPr>
          <p:cNvPr id="14" name="Picture 2" descr="C:\Users\Бородина_ОИ\Desktop\Logotype\Logo VLADOS_2017Colo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8906" y="6219690"/>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5" name="Picture 18" descr="Chernysheva_Meto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936" y="4743766"/>
            <a:ext cx="1533788" cy="191724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4127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1"/>
          </p:nvPr>
        </p:nvSpPr>
        <p:spPr>
          <a:xfrm>
            <a:off x="161134" y="1268760"/>
            <a:ext cx="3168352" cy="5040560"/>
          </a:xfrm>
          <a:ln/>
        </p:spPr>
        <p:style>
          <a:lnRef idx="1">
            <a:schemeClr val="accent1"/>
          </a:lnRef>
          <a:fillRef idx="2">
            <a:schemeClr val="accent1"/>
          </a:fillRef>
          <a:effectRef idx="1">
            <a:schemeClr val="accent1"/>
          </a:effectRef>
          <a:fontRef idx="minor">
            <a:schemeClr val="dk1"/>
          </a:fontRef>
        </p:style>
        <p:txBody>
          <a:bodyPr>
            <a:normAutofit/>
          </a:bodyPr>
          <a:lstStyle/>
          <a:p>
            <a:pPr marL="228600" lvl="0" indent="-182563" fontAlgn="base">
              <a:lnSpc>
                <a:spcPct val="90000"/>
              </a:lnSpc>
              <a:spcAft>
                <a:spcPts val="300"/>
              </a:spcAft>
              <a:buClr>
                <a:srgbClr val="C3260C"/>
              </a:buClr>
              <a:buSzPct val="130000"/>
              <a:buNone/>
            </a:pPr>
            <a:r>
              <a:rPr lang="ru-RU" altLang="ru-RU" sz="1600" b="1" dirty="0" err="1" smtClean="0">
                <a:solidFill>
                  <a:srgbClr val="CC3300"/>
                </a:solidFill>
                <a:latin typeface="Times New Roman" panose="02020603050405020304" pitchFamily="18" charset="0"/>
                <a:cs typeface="Times New Roman" panose="02020603050405020304" pitchFamily="18" charset="0"/>
              </a:rPr>
              <a:t>Крыжановская</a:t>
            </a:r>
            <a:r>
              <a:rPr lang="ru-RU" altLang="ru-RU" sz="1600" b="1" dirty="0" smtClean="0">
                <a:solidFill>
                  <a:srgbClr val="CC3300"/>
                </a:solidFill>
                <a:latin typeface="Times New Roman" panose="02020603050405020304" pitchFamily="18" charset="0"/>
                <a:cs typeface="Times New Roman" panose="02020603050405020304" pitchFamily="18" charset="0"/>
              </a:rPr>
              <a:t> </a:t>
            </a:r>
            <a:r>
              <a:rPr lang="ru-RU" altLang="ru-RU" sz="1600" b="1" dirty="0">
                <a:solidFill>
                  <a:srgbClr val="CC3300"/>
                </a:solidFill>
                <a:latin typeface="Times New Roman" panose="02020603050405020304" pitchFamily="18" charset="0"/>
                <a:cs typeface="Times New Roman" panose="02020603050405020304" pitchFamily="18" charset="0"/>
              </a:rPr>
              <a:t>Л.М. </a:t>
            </a:r>
            <a:r>
              <a:rPr lang="ru-RU" altLang="ru-RU" sz="1600" b="1" dirty="0">
                <a:solidFill>
                  <a:srgbClr val="404040"/>
                </a:solidFill>
                <a:latin typeface="Times New Roman" panose="02020603050405020304" pitchFamily="18" charset="0"/>
                <a:cs typeface="Times New Roman" panose="02020603050405020304" pitchFamily="18" charset="0"/>
              </a:rPr>
              <a:t>Психологическая коррекция в условиях инклюзивного образования: пособие для психологов и педагогов</a:t>
            </a:r>
            <a:r>
              <a:rPr lang="ru-RU" altLang="ru-RU" sz="1600" b="1" dirty="0" smtClean="0">
                <a:solidFill>
                  <a:srgbClr val="404040"/>
                </a:solidFill>
                <a:latin typeface="Times New Roman" panose="02020603050405020304" pitchFamily="18" charset="0"/>
                <a:cs typeface="Times New Roman" panose="02020603050405020304" pitchFamily="18" charset="0"/>
              </a:rPr>
              <a:t>.</a:t>
            </a:r>
            <a:endParaRPr lang="ru-RU" altLang="ru-RU" sz="1600" b="1" dirty="0">
              <a:solidFill>
                <a:srgbClr val="404040"/>
              </a:solidFill>
              <a:latin typeface="Times New Roman" panose="02020603050405020304" pitchFamily="18" charset="0"/>
              <a:cs typeface="Times New Roman" panose="02020603050405020304" pitchFamily="18" charset="0"/>
            </a:endParaRPr>
          </a:p>
          <a:p>
            <a:pPr marL="228600" lvl="0" indent="-182563" fontAlgn="base">
              <a:lnSpc>
                <a:spcPct val="90000"/>
              </a:lnSpc>
              <a:spcAft>
                <a:spcPts val="300"/>
              </a:spcAft>
              <a:buClr>
                <a:srgbClr val="C3260C"/>
              </a:buClr>
              <a:buSzPct val="130000"/>
              <a:buNone/>
            </a:pPr>
            <a:r>
              <a:rPr lang="ru-RU" altLang="ru-RU" sz="1600" b="1" dirty="0">
                <a:solidFill>
                  <a:srgbClr val="CC3300"/>
                </a:solidFill>
                <a:latin typeface="Times New Roman" panose="02020603050405020304" pitchFamily="18" charset="0"/>
                <a:cs typeface="Times New Roman" panose="02020603050405020304" pitchFamily="18" charset="0"/>
              </a:rPr>
              <a:t>Староверова М.С</a:t>
            </a:r>
            <a:r>
              <a:rPr lang="ru-RU" altLang="ru-RU" sz="1600" b="1" dirty="0">
                <a:solidFill>
                  <a:srgbClr val="404040"/>
                </a:solidFill>
                <a:latin typeface="Times New Roman" panose="02020603050405020304" pitchFamily="18" charset="0"/>
                <a:cs typeface="Times New Roman" panose="02020603050405020304" pitchFamily="18" charset="0"/>
              </a:rPr>
              <a:t>. Инклюзивное образование: Настольная книга педагога, работающего с детьми с ОВЗ</a:t>
            </a:r>
            <a:r>
              <a:rPr lang="ru-RU" altLang="ru-RU" sz="1600" b="1" dirty="0" smtClean="0">
                <a:solidFill>
                  <a:srgbClr val="404040"/>
                </a:solidFill>
                <a:latin typeface="Times New Roman" panose="02020603050405020304" pitchFamily="18" charset="0"/>
                <a:cs typeface="Times New Roman" panose="02020603050405020304" pitchFamily="18" charset="0"/>
              </a:rPr>
              <a:t>.</a:t>
            </a:r>
            <a:endParaRPr lang="ru-RU" altLang="ru-RU" sz="1600" b="1" dirty="0">
              <a:solidFill>
                <a:srgbClr val="404040"/>
              </a:solidFill>
              <a:latin typeface="Times New Roman" panose="02020603050405020304" pitchFamily="18" charset="0"/>
              <a:cs typeface="Times New Roman" panose="02020603050405020304" pitchFamily="18" charset="0"/>
            </a:endParaRPr>
          </a:p>
          <a:p>
            <a:pPr marL="228600" lvl="0" indent="-182563" fontAlgn="base">
              <a:lnSpc>
                <a:spcPct val="90000"/>
              </a:lnSpc>
              <a:spcAft>
                <a:spcPts val="300"/>
              </a:spcAft>
              <a:buClr>
                <a:srgbClr val="C3260C"/>
              </a:buClr>
              <a:buSzPct val="130000"/>
              <a:buNone/>
            </a:pPr>
            <a:r>
              <a:rPr lang="ru-RU" altLang="ru-RU" sz="1600" b="1" dirty="0">
                <a:solidFill>
                  <a:srgbClr val="CC3300"/>
                </a:solidFill>
                <a:latin typeface="Times New Roman" panose="02020603050405020304" pitchFamily="18" charset="0"/>
                <a:cs typeface="Times New Roman" panose="02020603050405020304" pitchFamily="18" charset="0"/>
              </a:rPr>
              <a:t>Ратнер Ф.Л., Юсупова А.Ю.</a:t>
            </a:r>
            <a:r>
              <a:rPr lang="ru-RU" altLang="ru-RU" sz="1600" b="1" dirty="0">
                <a:solidFill>
                  <a:srgbClr val="404040"/>
                </a:solidFill>
                <a:latin typeface="Times New Roman" panose="02020603050405020304" pitchFamily="18" charset="0"/>
                <a:cs typeface="Times New Roman" panose="02020603050405020304" pitchFamily="18" charset="0"/>
              </a:rPr>
              <a:t> Интегрированное обучение детей с ограниченными возможностями в обществе здоровых </a:t>
            </a:r>
            <a:r>
              <a:rPr lang="ru-RU" altLang="ru-RU" sz="1600" b="1" dirty="0" smtClean="0">
                <a:solidFill>
                  <a:srgbClr val="404040"/>
                </a:solidFill>
                <a:latin typeface="Times New Roman" panose="02020603050405020304" pitchFamily="18" charset="0"/>
                <a:cs typeface="Times New Roman" panose="02020603050405020304" pitchFamily="18" charset="0"/>
              </a:rPr>
              <a:t>детей.</a:t>
            </a:r>
          </a:p>
          <a:p>
            <a:pPr marL="228600" lvl="0" indent="-182563" fontAlgn="base">
              <a:lnSpc>
                <a:spcPct val="90000"/>
              </a:lnSpc>
              <a:spcAft>
                <a:spcPts val="300"/>
              </a:spcAft>
              <a:buClr>
                <a:srgbClr val="C3260C"/>
              </a:buClr>
              <a:buSzPct val="130000"/>
              <a:buNone/>
            </a:pPr>
            <a:r>
              <a:rPr lang="ru-RU" sz="1600" b="1" dirty="0" smtClean="0">
                <a:solidFill>
                  <a:schemeClr val="accent6">
                    <a:lumMod val="75000"/>
                  </a:schemeClr>
                </a:solidFill>
              </a:rPr>
              <a:t>Украинцева А.Ю.</a:t>
            </a:r>
            <a:r>
              <a:rPr lang="ru-RU" sz="1600" dirty="0" smtClean="0">
                <a:solidFill>
                  <a:schemeClr val="accent6">
                    <a:lumMod val="75000"/>
                  </a:schemeClr>
                </a:solidFill>
              </a:rPr>
              <a:t> </a:t>
            </a:r>
            <a:r>
              <a:rPr lang="ru-RU" sz="1600" b="1" dirty="0" smtClean="0"/>
              <a:t>Практический материал по географии для 5 и 6 классов в классах инклюзивного образования</a:t>
            </a:r>
            <a:endParaRPr lang="ru-RU" sz="1600" b="1" dirty="0"/>
          </a:p>
        </p:txBody>
      </p:sp>
      <p:sp>
        <p:nvSpPr>
          <p:cNvPr id="7" name="Rectangle 2"/>
          <p:cNvSpPr txBox="1">
            <a:spLocks noChangeArrowheads="1"/>
          </p:cNvSpPr>
          <p:nvPr/>
        </p:nvSpPr>
        <p:spPr>
          <a:xfrm>
            <a:off x="179511" y="134187"/>
            <a:ext cx="8863261" cy="1062566"/>
          </a:xfrm>
          <a:prstGeom prst="rect">
            <a:avLst/>
          </a:prstGeom>
          <a:effectLst/>
        </p:spPr>
        <p:txBody>
          <a:bodyPr vert="horz" lIns="91440" tIns="45720" rIns="91440" bIns="45720" rtlCol="0" anchor="t" anchorCtr="0">
            <a:noAutofit/>
            <a:scene3d>
              <a:camera prst="orthographicFront"/>
              <a:lightRig rig="glow" dir="tl">
                <a:rot lat="0" lon="0" rev="5400000"/>
              </a:lightRig>
            </a:scene3d>
            <a:sp3d contourW="12700">
              <a:bevelT w="25400" h="25400"/>
              <a:contourClr>
                <a:schemeClr val="accent6">
                  <a:shade val="73000"/>
                </a:schemeClr>
              </a:contourClr>
            </a:sp3d>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defRPr/>
            </a:pPr>
            <a:r>
              <a:rPr lang="ru-RU" altLang="ru-RU" sz="3200" dirty="0" smtClean="0">
                <a:ln w="11430"/>
                <a:solidFill>
                  <a:srgbClr val="99330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Пособия по организации работы с детьми в условиях инклюзивного образования</a:t>
            </a:r>
          </a:p>
        </p:txBody>
      </p:sp>
      <p:pic>
        <p:nvPicPr>
          <p:cNvPr id="15" name="Picture 5" descr="137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528" y="1340768"/>
            <a:ext cx="1721056" cy="208823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137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40768"/>
            <a:ext cx="1721055" cy="208823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896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3717032"/>
            <a:ext cx="1728192" cy="207260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3749869"/>
            <a:ext cx="1728192" cy="207260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896" y="1371555"/>
            <a:ext cx="1638454" cy="2057445"/>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771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p:cTn id="14" dur="1000" fill="hold"/>
                                        <p:tgtEl>
                                          <p:spTgt spid="5">
                                            <p:bg/>
                                          </p:spTgt>
                                        </p:tgtEl>
                                        <p:attrNameLst>
                                          <p:attrName>ppt_w</p:attrName>
                                        </p:attrNameLst>
                                      </p:cBhvr>
                                      <p:tavLst>
                                        <p:tav tm="0">
                                          <p:val>
                                            <p:fltVal val="0"/>
                                          </p:val>
                                        </p:tav>
                                        <p:tav tm="100000">
                                          <p:val>
                                            <p:strVal val="#ppt_w"/>
                                          </p:val>
                                        </p:tav>
                                      </p:tavLst>
                                    </p:anim>
                                    <p:anim calcmode="lin" valueType="num">
                                      <p:cBhvr>
                                        <p:cTn id="15" dur="1000" fill="hold"/>
                                        <p:tgtEl>
                                          <p:spTgt spid="5">
                                            <p:bg/>
                                          </p:spTgt>
                                        </p:tgtEl>
                                        <p:attrNameLst>
                                          <p:attrName>ppt_h</p:attrName>
                                        </p:attrNameLst>
                                      </p:cBhvr>
                                      <p:tavLst>
                                        <p:tav tm="0">
                                          <p:val>
                                            <p:fltVal val="0"/>
                                          </p:val>
                                        </p:tav>
                                        <p:tav tm="100000">
                                          <p:val>
                                            <p:strVal val="#ppt_h"/>
                                          </p:val>
                                        </p:tav>
                                      </p:tavLst>
                                    </p:anim>
                                    <p:anim calcmode="lin" valueType="num">
                                      <p:cBhvr>
                                        <p:cTn id="16" dur="1000" fill="hold"/>
                                        <p:tgtEl>
                                          <p:spTgt spid="5">
                                            <p:bg/>
                                          </p:spTgt>
                                        </p:tgtEl>
                                        <p:attrNameLst>
                                          <p:attrName>style.rotation</p:attrName>
                                        </p:attrNameLst>
                                      </p:cBhvr>
                                      <p:tavLst>
                                        <p:tav tm="0">
                                          <p:val>
                                            <p:fltVal val="90"/>
                                          </p:val>
                                        </p:tav>
                                        <p:tav tm="100000">
                                          <p:val>
                                            <p:fltVal val="0"/>
                                          </p:val>
                                        </p:tav>
                                      </p:tavLst>
                                    </p:anim>
                                    <p:animEffect transition="in" filter="fade">
                                      <p:cBhvr>
                                        <p:cTn id="17" dur="1000"/>
                                        <p:tgtEl>
                                          <p:spTgt spid="5">
                                            <p:bg/>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0" end="0"/>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p:cTn id="28"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1" end="1"/>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p:cTn id="35"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2" end="2"/>
                                            </p:txEl>
                                          </p:spTgt>
                                        </p:tgtEl>
                                      </p:cBhvr>
                                    </p:animEffect>
                                  </p:childTnLst>
                                </p:cTn>
                              </p:par>
                            </p:childTnLst>
                          </p:cTn>
                        </p:par>
                        <p:par>
                          <p:cTn id="39" fill="hold">
                            <p:stCondLst>
                              <p:cond delay="5000"/>
                            </p:stCondLst>
                            <p:childTnLst>
                              <p:par>
                                <p:cTn id="40" presetID="31" presetClass="entr" presetSubtype="0" fill="hold" grpId="0" nodeType="after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 calcmode="lin" valueType="num">
                                      <p:cBhvr>
                                        <p:cTn id="42"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3"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4"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45"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910" y="116632"/>
            <a:ext cx="8938090" cy="720080"/>
          </a:xfrm>
        </p:spPr>
        <p:txBody>
          <a:bodyPr>
            <a:noAutofit/>
          </a:bodyPr>
          <a:lstStyle/>
          <a:p>
            <a:r>
              <a:rPr lang="ru-RU" sz="3200" b="1" dirty="0" smtClean="0">
                <a:solidFill>
                  <a:schemeClr val="bg2">
                    <a:lumMod val="10000"/>
                  </a:schemeClr>
                </a:solidFill>
                <a:latin typeface="Times New Roman" panose="02020603050405020304" pitchFamily="18" charset="0"/>
                <a:cs typeface="Times New Roman" panose="02020603050405020304" pitchFamily="18" charset="0"/>
              </a:rPr>
              <a:t>Психологическое сопровождение детей с ОВЗ</a:t>
            </a:r>
            <a:endParaRPr lang="ru-RU" sz="3200" b="1"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5" name="Picture 21" descr="655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875038"/>
            <a:ext cx="1152128" cy="144016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35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85" y="3814564"/>
            <a:ext cx="1188262" cy="141463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85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85" y="2355270"/>
            <a:ext cx="1188262" cy="136815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1750636" y="908720"/>
            <a:ext cx="7030387" cy="1200329"/>
          </a:xfrm>
          <a:prstGeom prst="rect">
            <a:avLst/>
          </a:prstGeom>
        </p:spPr>
        <p:txBody>
          <a:bodyPr wrap="square">
            <a:spAutoFit/>
          </a:bodyPr>
          <a:lstStyle/>
          <a:p>
            <a:pPr indent="216535" algn="just" fontAlgn="ctr"/>
            <a:r>
              <a:rPr lang="ru-RU" sz="1400" b="1" dirty="0">
                <a:solidFill>
                  <a:srgbClr val="F14124">
                    <a:lumMod val="50000"/>
                  </a:srgbClr>
                </a:solidFill>
                <a:ea typeface="Times New Roman"/>
                <a:cs typeface="Times New Roman" panose="02020603050405020304" pitchFamily="18" charset="0"/>
              </a:rPr>
              <a:t>Шипицына Л.М., Мамайчук </a:t>
            </a:r>
            <a:r>
              <a:rPr lang="ru-RU" sz="1400" b="1" dirty="0" smtClean="0">
                <a:solidFill>
                  <a:srgbClr val="F14124">
                    <a:lumMod val="50000"/>
                  </a:srgbClr>
                </a:solidFill>
                <a:ea typeface="Times New Roman"/>
                <a:cs typeface="Times New Roman" panose="02020603050405020304" pitchFamily="18" charset="0"/>
              </a:rPr>
              <a:t>И.И. Психология </a:t>
            </a:r>
            <a:r>
              <a:rPr lang="ru-RU" sz="1400" b="1" dirty="0">
                <a:solidFill>
                  <a:srgbClr val="F14124">
                    <a:lumMod val="50000"/>
                  </a:srgbClr>
                </a:solidFill>
                <a:ea typeface="Times New Roman"/>
                <a:cs typeface="Times New Roman" panose="02020603050405020304" pitchFamily="18" charset="0"/>
              </a:rPr>
              <a:t>детей с нарушениями функций опорно-двигательного аппарата:  </a:t>
            </a:r>
          </a:p>
          <a:p>
            <a:pPr indent="216535" algn="just" fontAlgn="ctr"/>
            <a:r>
              <a:rPr lang="ru-RU" sz="1100" b="1" dirty="0">
                <a:solidFill>
                  <a:srgbClr val="B4DCFA">
                    <a:lumMod val="10000"/>
                  </a:srgbClr>
                </a:solidFill>
                <a:ea typeface="Times New Roman"/>
                <a:cs typeface="Times New Roman" panose="02020603050405020304" pitchFamily="18" charset="0"/>
              </a:rPr>
              <a:t>В учебном пособии </a:t>
            </a:r>
            <a:r>
              <a:rPr lang="ru-RU" sz="1100" b="1" dirty="0" smtClean="0">
                <a:solidFill>
                  <a:srgbClr val="B4DCFA">
                    <a:lumMod val="10000"/>
                  </a:srgbClr>
                </a:solidFill>
                <a:ea typeface="Times New Roman"/>
                <a:cs typeface="Times New Roman" panose="02020603050405020304" pitchFamily="18" charset="0"/>
              </a:rPr>
              <a:t>представлена </a:t>
            </a:r>
            <a:r>
              <a:rPr lang="ru-RU" sz="1100" b="1" dirty="0">
                <a:solidFill>
                  <a:srgbClr val="B4DCFA">
                    <a:lumMod val="10000"/>
                  </a:srgbClr>
                </a:solidFill>
                <a:ea typeface="Times New Roman"/>
                <a:cs typeface="Times New Roman" panose="02020603050405020304" pitchFamily="18" charset="0"/>
              </a:rPr>
              <a:t>систематизация клинических, психологических и педагогических сведений о детях с нарушениями функций опорно-двигательного аппарата. Подробно изложены психические нарушения, психодиагностические и психокоррекционные аспекты работы психолога при церебральном параличе и других формах двигательной патологии, в частности болезни Дюшенна. </a:t>
            </a:r>
          </a:p>
        </p:txBody>
      </p:sp>
      <p:sp>
        <p:nvSpPr>
          <p:cNvPr id="10" name="Прямоугольник 9"/>
          <p:cNvSpPr/>
          <p:nvPr/>
        </p:nvSpPr>
        <p:spPr>
          <a:xfrm>
            <a:off x="1801941" y="2178410"/>
            <a:ext cx="6958379" cy="1826654"/>
          </a:xfrm>
          <a:prstGeom prst="rect">
            <a:avLst/>
          </a:prstGeom>
        </p:spPr>
        <p:txBody>
          <a:bodyPr wrap="square">
            <a:spAutoFit/>
          </a:bodyPr>
          <a:lstStyle/>
          <a:p>
            <a:pPr indent="216535" fontAlgn="ctr"/>
            <a:r>
              <a:rPr lang="ru-RU" sz="1400" b="1" dirty="0">
                <a:solidFill>
                  <a:srgbClr val="EA157A">
                    <a:lumMod val="50000"/>
                  </a:srgbClr>
                </a:solidFill>
                <a:ea typeface="Times New Roman"/>
                <a:cs typeface="Times New Roman" panose="02020603050405020304" pitchFamily="18" charset="0"/>
              </a:rPr>
              <a:t>Скворцова В.О. Социальное воспитание детей с отклонениями в развитии </a:t>
            </a:r>
          </a:p>
          <a:p>
            <a:pPr indent="216535" fontAlgn="ctr"/>
            <a:r>
              <a:rPr lang="ru-RU" sz="1100" b="1" dirty="0" smtClean="0">
                <a:solidFill>
                  <a:srgbClr val="B4DCFA">
                    <a:lumMod val="10000"/>
                  </a:srgbClr>
                </a:solidFill>
                <a:ea typeface="Times New Roman"/>
                <a:cs typeface="Times New Roman" panose="02020603050405020304" pitchFamily="18" charset="0"/>
              </a:rPr>
              <a:t>Пособие </a:t>
            </a:r>
            <a:r>
              <a:rPr lang="ru-RU" sz="1100" b="1" dirty="0">
                <a:solidFill>
                  <a:srgbClr val="B4DCFA">
                    <a:lumMod val="10000"/>
                  </a:srgbClr>
                </a:solidFill>
                <a:ea typeface="Times New Roman"/>
                <a:cs typeface="Times New Roman" panose="02020603050405020304" pitchFamily="18" charset="0"/>
              </a:rPr>
              <a:t>содержит теоретический анализ моделей социального развития детей с ограниченными возможностями. Рассматриваются механизмы первичной социализации детей с отклонениями в развитии в междисциплинарном знании, раскрывается социальная направленность воспитания и обучения детей дошкольного возраста с нарушением интеллекта. Особое внимание уделяется роли семейного и социального воспитания в социальной реабилитационной работе с нетипичными детьми и их семьями.</a:t>
            </a:r>
          </a:p>
          <a:p>
            <a:pPr indent="216535" algn="just" fontAlgn="ctr"/>
            <a:endParaRPr lang="ru-RU" sz="1200" b="1" dirty="0">
              <a:solidFill>
                <a:srgbClr val="B4DCFA">
                  <a:lumMod val="10000"/>
                </a:srgbClr>
              </a:solidFill>
              <a:ea typeface="Times New Roman"/>
              <a:cs typeface="Times New Roman" panose="02020603050405020304" pitchFamily="18" charset="0"/>
            </a:endParaRPr>
          </a:p>
          <a:p>
            <a:pPr indent="216535" algn="just" fontAlgn="ctr">
              <a:lnSpc>
                <a:spcPct val="115000"/>
              </a:lnSpc>
            </a:pPr>
            <a:r>
              <a:rPr lang="ru-RU" dirty="0">
                <a:solidFill>
                  <a:srgbClr val="000000"/>
                </a:solidFill>
                <a:latin typeface="Arial"/>
                <a:ea typeface="Times New Roman"/>
                <a:cs typeface="Times New Roman"/>
              </a:rPr>
              <a:t> </a:t>
            </a:r>
            <a:endParaRPr lang="ru-RU" sz="1600" dirty="0">
              <a:solidFill>
                <a:prstClr val="black"/>
              </a:solidFill>
              <a:latin typeface="Calibri"/>
              <a:ea typeface="Times New Roman"/>
              <a:cs typeface="Times New Roman"/>
            </a:endParaRPr>
          </a:p>
        </p:txBody>
      </p:sp>
      <p:sp>
        <p:nvSpPr>
          <p:cNvPr id="11" name="Прямоугольник 10"/>
          <p:cNvSpPr/>
          <p:nvPr/>
        </p:nvSpPr>
        <p:spPr>
          <a:xfrm>
            <a:off x="1761866" y="3723422"/>
            <a:ext cx="7038528" cy="1323439"/>
          </a:xfrm>
          <a:prstGeom prst="rect">
            <a:avLst/>
          </a:prstGeom>
        </p:spPr>
        <p:txBody>
          <a:bodyPr wrap="square">
            <a:spAutoFit/>
          </a:bodyPr>
          <a:lstStyle/>
          <a:p>
            <a:pPr indent="216535"/>
            <a:r>
              <a:rPr lang="ru-RU" sz="1400" b="1" dirty="0" smtClean="0">
                <a:solidFill>
                  <a:srgbClr val="F14124">
                    <a:lumMod val="50000"/>
                  </a:srgbClr>
                </a:solidFill>
                <a:ea typeface="Times New Roman"/>
                <a:cs typeface="Times New Roman" panose="02020603050405020304" pitchFamily="18" charset="0"/>
              </a:rPr>
              <a:t>Психолого-педагогическое </a:t>
            </a:r>
            <a:r>
              <a:rPr lang="ru-RU" sz="1400" b="1" dirty="0">
                <a:solidFill>
                  <a:srgbClr val="F14124">
                    <a:lumMod val="50000"/>
                  </a:srgbClr>
                </a:solidFill>
                <a:ea typeface="Times New Roman"/>
                <a:cs typeface="Times New Roman" panose="02020603050405020304" pitchFamily="18" charset="0"/>
              </a:rPr>
              <a:t>консультирование и сопровождение развития </a:t>
            </a:r>
            <a:r>
              <a:rPr lang="ru-RU" sz="1400" b="1" dirty="0" smtClean="0">
                <a:solidFill>
                  <a:srgbClr val="F14124">
                    <a:lumMod val="50000"/>
                  </a:srgbClr>
                </a:solidFill>
                <a:ea typeface="Times New Roman"/>
                <a:cs typeface="Times New Roman" panose="02020603050405020304" pitchFamily="18" charset="0"/>
              </a:rPr>
              <a:t>ребенка/ </a:t>
            </a:r>
            <a:r>
              <a:rPr lang="ru-RU" sz="1400" b="1" dirty="0">
                <a:solidFill>
                  <a:srgbClr val="F14124">
                    <a:lumMod val="50000"/>
                  </a:srgbClr>
                </a:solidFill>
                <a:ea typeface="Times New Roman"/>
                <a:cs typeface="Times New Roman" panose="02020603050405020304" pitchFamily="18" charset="0"/>
              </a:rPr>
              <a:t>Под ред. Л.М. Шипицыной</a:t>
            </a:r>
          </a:p>
          <a:p>
            <a:pPr indent="216535"/>
            <a:r>
              <a:rPr lang="ru-RU" sz="1200" b="1" dirty="0">
                <a:solidFill>
                  <a:srgbClr val="A7EA52">
                    <a:lumMod val="50000"/>
                  </a:srgbClr>
                </a:solidFill>
                <a:ea typeface="Times New Roman"/>
                <a:cs typeface="Times New Roman" panose="02020603050405020304" pitchFamily="18" charset="0"/>
              </a:rPr>
              <a:t> </a:t>
            </a:r>
            <a:r>
              <a:rPr lang="ru-RU" sz="1100" b="1" dirty="0" smtClean="0">
                <a:solidFill>
                  <a:srgbClr val="B4DCFA">
                    <a:lumMod val="10000"/>
                  </a:srgbClr>
                </a:solidFill>
                <a:ea typeface="Times New Roman"/>
                <a:cs typeface="Times New Roman" panose="02020603050405020304" pitchFamily="18" charset="0"/>
              </a:rPr>
              <a:t>В </a:t>
            </a:r>
            <a:r>
              <a:rPr lang="ru-RU" sz="1100" b="1" dirty="0">
                <a:solidFill>
                  <a:srgbClr val="B4DCFA">
                    <a:lumMod val="10000"/>
                  </a:srgbClr>
                </a:solidFill>
                <a:ea typeface="Times New Roman"/>
                <a:cs typeface="Times New Roman" panose="02020603050405020304" pitchFamily="18" charset="0"/>
              </a:rPr>
              <a:t>пособии представлены теоретические и практические основы </a:t>
            </a:r>
            <a:r>
              <a:rPr lang="ru-RU" sz="1100" b="1" dirty="0" smtClean="0">
                <a:solidFill>
                  <a:srgbClr val="B4DCFA">
                    <a:lumMod val="10000"/>
                  </a:srgbClr>
                </a:solidFill>
                <a:ea typeface="Times New Roman"/>
                <a:cs typeface="Times New Roman" panose="02020603050405020304" pitchFamily="18" charset="0"/>
              </a:rPr>
              <a:t>психолого-педагогического медико-социального </a:t>
            </a:r>
            <a:r>
              <a:rPr lang="ru-RU" sz="1100" b="1" dirty="0">
                <a:solidFill>
                  <a:srgbClr val="B4DCFA">
                    <a:lumMod val="10000"/>
                  </a:srgbClr>
                </a:solidFill>
                <a:ea typeface="Times New Roman"/>
                <a:cs typeface="Times New Roman" panose="02020603050405020304" pitchFamily="18" charset="0"/>
              </a:rPr>
              <a:t>консультирования и </a:t>
            </a:r>
            <a:r>
              <a:rPr lang="ru-RU" sz="1100" b="1" dirty="0" smtClean="0">
                <a:solidFill>
                  <a:srgbClr val="B4DCFA">
                    <a:lumMod val="10000"/>
                  </a:srgbClr>
                </a:solidFill>
                <a:ea typeface="Times New Roman"/>
                <a:cs typeface="Times New Roman" panose="02020603050405020304" pitchFamily="18" charset="0"/>
              </a:rPr>
              <a:t>сопровождения. </a:t>
            </a:r>
            <a:r>
              <a:rPr lang="ru-RU" sz="1100" b="1" dirty="0">
                <a:solidFill>
                  <a:srgbClr val="B4DCFA">
                    <a:lumMod val="10000"/>
                  </a:srgbClr>
                </a:solidFill>
                <a:ea typeface="Times New Roman"/>
                <a:cs typeface="Times New Roman" panose="02020603050405020304" pitchFamily="18" charset="0"/>
              </a:rPr>
              <a:t>Даются методические рекомендации по организации и содержанию </a:t>
            </a:r>
            <a:r>
              <a:rPr lang="ru-RU" sz="1100" b="1" dirty="0" smtClean="0">
                <a:solidFill>
                  <a:srgbClr val="B4DCFA">
                    <a:lumMod val="10000"/>
                  </a:srgbClr>
                </a:solidFill>
                <a:ea typeface="Times New Roman"/>
                <a:cs typeface="Times New Roman" panose="02020603050405020304" pitchFamily="18" charset="0"/>
              </a:rPr>
              <a:t>работы, </a:t>
            </a:r>
            <a:r>
              <a:rPr lang="ru-RU" sz="1100" b="1" dirty="0">
                <a:solidFill>
                  <a:srgbClr val="B4DCFA">
                    <a:lumMod val="10000"/>
                  </a:srgbClr>
                </a:solidFill>
                <a:ea typeface="Times New Roman"/>
                <a:cs typeface="Times New Roman" panose="02020603050405020304" pitchFamily="18" charset="0"/>
              </a:rPr>
              <a:t>образцы заключений по обследованию. Представлены </a:t>
            </a:r>
            <a:r>
              <a:rPr lang="ru-RU" sz="1100" b="1" dirty="0" smtClean="0">
                <a:solidFill>
                  <a:srgbClr val="B4DCFA">
                    <a:lumMod val="10000"/>
                  </a:srgbClr>
                </a:solidFill>
                <a:ea typeface="Times New Roman"/>
                <a:cs typeface="Times New Roman" panose="02020603050405020304" pitchFamily="18" charset="0"/>
              </a:rPr>
              <a:t>нормативно-правовые </a:t>
            </a:r>
            <a:r>
              <a:rPr lang="ru-RU" sz="1100" b="1" dirty="0">
                <a:solidFill>
                  <a:srgbClr val="B4DCFA">
                    <a:lumMod val="10000"/>
                  </a:srgbClr>
                </a:solidFill>
                <a:ea typeface="Times New Roman"/>
                <a:cs typeface="Times New Roman" panose="02020603050405020304" pitchFamily="18" charset="0"/>
              </a:rPr>
              <a:t>документы, регламентирующие деятельность служб и центров сопровождения развития ребенка с </a:t>
            </a:r>
            <a:r>
              <a:rPr lang="ru-RU" sz="1100" b="1" dirty="0" smtClean="0">
                <a:solidFill>
                  <a:srgbClr val="B4DCFA">
                    <a:lumMod val="10000"/>
                  </a:srgbClr>
                </a:solidFill>
                <a:ea typeface="Times New Roman"/>
                <a:cs typeface="Times New Roman" panose="02020603050405020304" pitchFamily="18" charset="0"/>
              </a:rPr>
              <a:t>ОВЗ. </a:t>
            </a:r>
            <a:r>
              <a:rPr lang="ru-RU" sz="1600" dirty="0">
                <a:solidFill>
                  <a:prstClr val="black"/>
                </a:solidFill>
                <a:latin typeface="Arial"/>
                <a:ea typeface="Times New Roman"/>
                <a:cs typeface="Times New Roman"/>
              </a:rPr>
              <a:t> </a:t>
            </a:r>
            <a:endParaRPr lang="ru-RU" sz="1400" dirty="0">
              <a:solidFill>
                <a:prstClr val="black"/>
              </a:solidFill>
              <a:latin typeface="Calibri"/>
              <a:ea typeface="Times New Roman"/>
              <a:cs typeface="Times New Roman"/>
            </a:endParaRPr>
          </a:p>
        </p:txBody>
      </p:sp>
      <p:pic>
        <p:nvPicPr>
          <p:cNvPr id="9" name="Picture 2" descr="C:\Users\Бородина_ОИ\Desktop\ПРЕЗЕНТАЦИИ- 2017\сентябрь 2017\Krijanovskaya_OPKR_co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385" y="5251177"/>
            <a:ext cx="1188262" cy="160682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2" name="Picture 2" descr="C:\Users\Бородина_ОИ\Desktop\Logotype\Logo VLADOS_2017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896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01940" y="5183170"/>
            <a:ext cx="7090539" cy="1261884"/>
          </a:xfrm>
          <a:prstGeom prst="rect">
            <a:avLst/>
          </a:prstGeom>
          <a:noFill/>
        </p:spPr>
        <p:txBody>
          <a:bodyPr wrap="square" rtlCol="0">
            <a:spAutoFit/>
          </a:bodyPr>
          <a:lstStyle/>
          <a:p>
            <a:r>
              <a:rPr lang="ru-RU" sz="1400" b="1" dirty="0" err="1">
                <a:solidFill>
                  <a:srgbClr val="C00000"/>
                </a:solidFill>
                <a:ea typeface="Times New Roman"/>
              </a:rPr>
              <a:t>Крыжановская</a:t>
            </a:r>
            <a:r>
              <a:rPr lang="ru-RU" sz="1400" b="1" dirty="0">
                <a:solidFill>
                  <a:srgbClr val="C00000"/>
                </a:solidFill>
                <a:ea typeface="Times New Roman"/>
              </a:rPr>
              <a:t> Л.М., Гончарова О.Л.,. </a:t>
            </a:r>
            <a:r>
              <a:rPr lang="ru-RU" sz="1400" b="1" dirty="0" err="1">
                <a:solidFill>
                  <a:srgbClr val="C00000"/>
                </a:solidFill>
                <a:ea typeface="Times New Roman"/>
              </a:rPr>
              <a:t>Кручинова</a:t>
            </a:r>
            <a:r>
              <a:rPr lang="ru-RU" sz="1400" b="1" dirty="0">
                <a:solidFill>
                  <a:srgbClr val="C00000"/>
                </a:solidFill>
                <a:ea typeface="Times New Roman"/>
              </a:rPr>
              <a:t> К.С.  </a:t>
            </a:r>
            <a:r>
              <a:rPr lang="ru-RU" sz="1400" b="1" dirty="0" err="1">
                <a:solidFill>
                  <a:srgbClr val="C00000"/>
                </a:solidFill>
                <a:ea typeface="Times New Roman"/>
              </a:rPr>
              <a:t>Махова</a:t>
            </a:r>
            <a:r>
              <a:rPr lang="ru-RU" sz="1400" b="1" dirty="0">
                <a:solidFill>
                  <a:srgbClr val="C00000"/>
                </a:solidFill>
                <a:ea typeface="Times New Roman"/>
              </a:rPr>
              <a:t> А.А.</a:t>
            </a:r>
          </a:p>
          <a:p>
            <a:r>
              <a:rPr lang="ru-RU" sz="1400" b="1" dirty="0">
                <a:solidFill>
                  <a:srgbClr val="C00000"/>
                </a:solidFill>
                <a:ea typeface="Times New Roman"/>
              </a:rPr>
              <a:t>Основы </a:t>
            </a:r>
            <a:r>
              <a:rPr lang="ru-RU" sz="1400" b="1" dirty="0" err="1">
                <a:solidFill>
                  <a:srgbClr val="C00000"/>
                </a:solidFill>
                <a:ea typeface="Times New Roman"/>
              </a:rPr>
              <a:t>психокоррекционной</a:t>
            </a:r>
            <a:r>
              <a:rPr lang="ru-RU" sz="1400" b="1" dirty="0">
                <a:solidFill>
                  <a:srgbClr val="C00000"/>
                </a:solidFill>
                <a:ea typeface="Times New Roman"/>
              </a:rPr>
              <a:t> работы с обучающимися с </a:t>
            </a:r>
            <a:r>
              <a:rPr lang="ru-RU" sz="1400" b="1" dirty="0" smtClean="0">
                <a:solidFill>
                  <a:srgbClr val="C00000"/>
                </a:solidFill>
                <a:ea typeface="Times New Roman"/>
              </a:rPr>
              <a:t>ОВЗ</a:t>
            </a:r>
          </a:p>
          <a:p>
            <a:r>
              <a:rPr lang="ru-RU" sz="1200" b="1" dirty="0" smtClean="0">
                <a:solidFill>
                  <a:prstClr val="black"/>
                </a:solidFill>
                <a:ea typeface="Times New Roman"/>
                <a:cs typeface="Times New Roman" panose="02020603050405020304" pitchFamily="18" charset="0"/>
              </a:rPr>
              <a:t>В </a:t>
            </a:r>
            <a:r>
              <a:rPr lang="ru-RU" sz="1200" b="1" dirty="0">
                <a:solidFill>
                  <a:prstClr val="black"/>
                </a:solidFill>
                <a:ea typeface="Times New Roman"/>
                <a:cs typeface="Times New Roman" panose="02020603050405020304" pitchFamily="18" charset="0"/>
              </a:rPr>
              <a:t>учебном пособии рассматриваются инновационные подходы к </a:t>
            </a:r>
            <a:r>
              <a:rPr lang="ru-RU" sz="1200" b="1" dirty="0" err="1" smtClean="0">
                <a:solidFill>
                  <a:prstClr val="black"/>
                </a:solidFill>
                <a:ea typeface="Times New Roman"/>
                <a:cs typeface="Times New Roman" panose="02020603050405020304" pitchFamily="18" charset="0"/>
              </a:rPr>
              <a:t>психо</a:t>
            </a:r>
            <a:r>
              <a:rPr lang="ru-RU" sz="1200" b="1" dirty="0" smtClean="0">
                <a:solidFill>
                  <a:prstClr val="black"/>
                </a:solidFill>
                <a:ea typeface="Times New Roman"/>
                <a:cs typeface="Times New Roman" panose="02020603050405020304" pitchFamily="18" charset="0"/>
              </a:rPr>
              <a:t>-коррекционной </a:t>
            </a:r>
            <a:r>
              <a:rPr lang="ru-RU" sz="1200" b="1" dirty="0">
                <a:solidFill>
                  <a:prstClr val="black"/>
                </a:solidFill>
                <a:ea typeface="Times New Roman"/>
                <a:cs typeface="Times New Roman" panose="02020603050405020304" pitchFamily="18" charset="0"/>
              </a:rPr>
              <a:t>работе психолога с обучающимися </a:t>
            </a:r>
            <a:r>
              <a:rPr lang="ru-RU" sz="1200" b="1" dirty="0" smtClean="0">
                <a:solidFill>
                  <a:prstClr val="black"/>
                </a:solidFill>
                <a:ea typeface="Times New Roman"/>
                <a:cs typeface="Times New Roman" panose="02020603050405020304" pitchFamily="18" charset="0"/>
              </a:rPr>
              <a:t>с </a:t>
            </a:r>
            <a:r>
              <a:rPr lang="ru-RU" sz="1200" b="1" dirty="0">
                <a:solidFill>
                  <a:prstClr val="black"/>
                </a:solidFill>
                <a:ea typeface="Times New Roman"/>
                <a:cs typeface="Times New Roman" panose="02020603050405020304" pitchFamily="18" charset="0"/>
              </a:rPr>
              <a:t>(ОВЗ) в условиях инклюзивного </a:t>
            </a:r>
            <a:r>
              <a:rPr lang="ru-RU" sz="1200" b="1" dirty="0" smtClean="0">
                <a:solidFill>
                  <a:prstClr val="black"/>
                </a:solidFill>
                <a:ea typeface="Times New Roman"/>
                <a:cs typeface="Times New Roman" panose="02020603050405020304" pitchFamily="18" charset="0"/>
              </a:rPr>
              <a:t>образования. Представлены </a:t>
            </a:r>
            <a:r>
              <a:rPr lang="ru-RU" sz="1200" b="1" dirty="0">
                <a:solidFill>
                  <a:prstClr val="black"/>
                </a:solidFill>
                <a:ea typeface="Times New Roman"/>
                <a:cs typeface="Times New Roman" panose="02020603050405020304" pitchFamily="18" charset="0"/>
              </a:rPr>
              <a:t>современные технологии, конспекты коррекционных уроков, тренингов и коррекционных занятий для детей и взрослых, а также сценарии вариативных коррекционно-развивающих программ</a:t>
            </a:r>
            <a:r>
              <a:rPr lang="ru-RU" sz="1200" b="1" dirty="0" smtClean="0">
                <a:solidFill>
                  <a:prstClr val="black"/>
                </a:solidFill>
                <a:ea typeface="Times New Roman"/>
                <a:cs typeface="Times New Roman" panose="02020603050405020304" pitchFamily="18" charset="0"/>
              </a:rPr>
              <a:t>.</a:t>
            </a:r>
            <a:endParaRPr lang="ru-RU" sz="1400" b="1" dirty="0">
              <a:solidFill>
                <a:prstClr val="black"/>
              </a:solidFill>
              <a:ea typeface="Times New Roman"/>
              <a:cs typeface="Times New Roman" panose="02020603050405020304" pitchFamily="18" charset="0"/>
            </a:endParaRPr>
          </a:p>
        </p:txBody>
      </p:sp>
    </p:spTree>
    <p:extLst>
      <p:ext uri="{BB962C8B-B14F-4D97-AF65-F5344CB8AC3E}">
        <p14:creationId xmlns:p14="http://schemas.microsoft.com/office/powerpoint/2010/main" val="1942783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80">
                                          <p:stCondLst>
                                            <p:cond delay="0"/>
                                          </p:stCondLst>
                                        </p:cTn>
                                        <p:tgtEl>
                                          <p:spTgt spid="6"/>
                                        </p:tgtEl>
                                      </p:cBhvr>
                                    </p:animEffect>
                                    <p:anim calcmode="lin" valueType="num">
                                      <p:cBhvr>
                                        <p:cTn id="4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gtEl>
                                      </p:cBhvr>
                                      <p:to x="100000" y="60000"/>
                                    </p:animScale>
                                    <p:animScale>
                                      <p:cBhvr>
                                        <p:cTn id="48" dur="166" decel="50000">
                                          <p:stCondLst>
                                            <p:cond delay="676"/>
                                          </p:stCondLst>
                                        </p:cTn>
                                        <p:tgtEl>
                                          <p:spTgt spid="6"/>
                                        </p:tgtEl>
                                      </p:cBhvr>
                                      <p:to x="100000" y="100000"/>
                                    </p:animScale>
                                    <p:animScale>
                                      <p:cBhvr>
                                        <p:cTn id="49" dur="26">
                                          <p:stCondLst>
                                            <p:cond delay="1312"/>
                                          </p:stCondLst>
                                        </p:cTn>
                                        <p:tgtEl>
                                          <p:spTgt spid="6"/>
                                        </p:tgtEl>
                                      </p:cBhvr>
                                      <p:to x="100000" y="80000"/>
                                    </p:animScale>
                                    <p:animScale>
                                      <p:cBhvr>
                                        <p:cTn id="50" dur="166" decel="50000">
                                          <p:stCondLst>
                                            <p:cond delay="1338"/>
                                          </p:stCondLst>
                                        </p:cTn>
                                        <p:tgtEl>
                                          <p:spTgt spid="6"/>
                                        </p:tgtEl>
                                      </p:cBhvr>
                                      <p:to x="100000" y="100000"/>
                                    </p:animScale>
                                    <p:animScale>
                                      <p:cBhvr>
                                        <p:cTn id="51" dur="26">
                                          <p:stCondLst>
                                            <p:cond delay="1642"/>
                                          </p:stCondLst>
                                        </p:cTn>
                                        <p:tgtEl>
                                          <p:spTgt spid="6"/>
                                        </p:tgtEl>
                                      </p:cBhvr>
                                      <p:to x="100000" y="90000"/>
                                    </p:animScale>
                                    <p:animScale>
                                      <p:cBhvr>
                                        <p:cTn id="52" dur="166" decel="50000">
                                          <p:stCondLst>
                                            <p:cond delay="1668"/>
                                          </p:stCondLst>
                                        </p:cTn>
                                        <p:tgtEl>
                                          <p:spTgt spid="6"/>
                                        </p:tgtEl>
                                      </p:cBhvr>
                                      <p:to x="100000" y="100000"/>
                                    </p:animScale>
                                    <p:animScale>
                                      <p:cBhvr>
                                        <p:cTn id="53" dur="26">
                                          <p:stCondLst>
                                            <p:cond delay="1808"/>
                                          </p:stCondLst>
                                        </p:cTn>
                                        <p:tgtEl>
                                          <p:spTgt spid="6"/>
                                        </p:tgtEl>
                                      </p:cBhvr>
                                      <p:to x="100000" y="95000"/>
                                    </p:animScale>
                                    <p:animScale>
                                      <p:cBhvr>
                                        <p:cTn id="5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511" y="188640"/>
            <a:ext cx="4896544" cy="1152128"/>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l"/>
            <a:r>
              <a:rPr lang="ru-RU" altLang="ru-RU" sz="1400" spc="0" dirty="0">
                <a:ln w="11430"/>
                <a:solidFill>
                  <a:schemeClr val="tx2">
                    <a:lumMod val="50000"/>
                  </a:schemeClr>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Хузеева Г.Р. Диагностика и развитие коммуникативной компетентности детей младшего школьного возраста: психолого-педагогическая служба сопровождения ребенка: методическое пособие</a:t>
            </a:r>
            <a:endParaRPr lang="ru-RU" sz="1400" spc="0" dirty="0">
              <a:ln w="11430"/>
              <a:solidFill>
                <a:schemeClr val="tx2">
                  <a:lumMod val="50000"/>
                </a:schemeClr>
              </a:solidFill>
              <a:effectLst>
                <a:outerShdw blurRad="80000" dist="40000" dir="5040000" algn="tl">
                  <a:srgbClr val="000000">
                    <a:alpha val="30000"/>
                  </a:srgbClr>
                </a:outerShdw>
              </a:effectLst>
            </a:endParaRPr>
          </a:p>
        </p:txBody>
      </p:sp>
      <p:sp>
        <p:nvSpPr>
          <p:cNvPr id="5" name="Объект 4"/>
          <p:cNvSpPr>
            <a:spLocks noGrp="1"/>
          </p:cNvSpPr>
          <p:nvPr>
            <p:ph sz="half" idx="1"/>
          </p:nvPr>
        </p:nvSpPr>
        <p:spPr>
          <a:xfrm>
            <a:off x="2123728" y="1431119"/>
            <a:ext cx="2551736" cy="1785281"/>
          </a:xfrm>
          <a:ln/>
        </p:spPr>
        <p:style>
          <a:lnRef idx="1">
            <a:schemeClr val="accent2"/>
          </a:lnRef>
          <a:fillRef idx="2">
            <a:schemeClr val="accent2"/>
          </a:fillRef>
          <a:effectRef idx="1">
            <a:schemeClr val="accent2"/>
          </a:effectRef>
          <a:fontRef idx="minor">
            <a:schemeClr val="dk1"/>
          </a:fontRef>
        </p:style>
        <p:txBody>
          <a:bodyPr>
            <a:normAutofit fontScale="92500"/>
          </a:bodyPr>
          <a:lstStyle/>
          <a:p>
            <a:pPr marL="46037" lvl="0" indent="0" fontAlgn="base">
              <a:lnSpc>
                <a:spcPct val="90000"/>
              </a:lnSpc>
              <a:spcAft>
                <a:spcPts val="300"/>
              </a:spcAft>
              <a:buClr>
                <a:srgbClr val="C3260C"/>
              </a:buClr>
              <a:buSzPct val="130000"/>
              <a:buNone/>
            </a:pPr>
            <a:r>
              <a:rPr lang="ru-RU" altLang="ru-RU" sz="1400" b="1" dirty="0" smtClean="0">
                <a:solidFill>
                  <a:srgbClr val="404040"/>
                </a:solidFill>
                <a:latin typeface="Times New Roman" panose="02020603050405020304" pitchFamily="18" charset="0"/>
                <a:cs typeface="Times New Roman" panose="02020603050405020304" pitchFamily="18" charset="0"/>
              </a:rPr>
              <a:t>В методическом пособии к представлена </a:t>
            </a:r>
            <a:r>
              <a:rPr lang="ru-RU" altLang="ru-RU" sz="1400" b="1" dirty="0">
                <a:solidFill>
                  <a:srgbClr val="404040"/>
                </a:solidFill>
                <a:latin typeface="Times New Roman" panose="02020603050405020304" pitchFamily="18" charset="0"/>
                <a:cs typeface="Times New Roman" panose="02020603050405020304" pitchFamily="18" charset="0"/>
              </a:rPr>
              <a:t>методика формирования нравственных основ и морального развития детей </a:t>
            </a:r>
            <a:r>
              <a:rPr lang="ru-RU" altLang="ru-RU" sz="1400" b="1" dirty="0" smtClean="0">
                <a:solidFill>
                  <a:srgbClr val="404040"/>
                </a:solidFill>
                <a:latin typeface="Times New Roman" panose="02020603050405020304" pitchFamily="18" charset="0"/>
                <a:cs typeface="Times New Roman" panose="02020603050405020304" pitchFamily="18" charset="0"/>
              </a:rPr>
              <a:t>младшего </a:t>
            </a:r>
            <a:r>
              <a:rPr lang="ru-RU" altLang="ru-RU" sz="1400" b="1" dirty="0">
                <a:solidFill>
                  <a:srgbClr val="404040"/>
                </a:solidFill>
                <a:latin typeface="Times New Roman" panose="02020603050405020304" pitchFamily="18" charset="0"/>
                <a:cs typeface="Times New Roman" panose="02020603050405020304" pitchFamily="18" charset="0"/>
              </a:rPr>
              <a:t>школьного возраста и методика формирования у детей взаимоотношений с другими детьми и взрослыми</a:t>
            </a:r>
          </a:p>
          <a:p>
            <a:endParaRPr lang="ru-RU" dirty="0"/>
          </a:p>
        </p:txBody>
      </p:sp>
      <p:pic>
        <p:nvPicPr>
          <p:cNvPr id="7" name="Picture 6" descr="136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11" y="1431118"/>
            <a:ext cx="1526258" cy="178528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637343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9" name="Объект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3511" y="4365104"/>
            <a:ext cx="1526713" cy="178528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Прямоугольник 9"/>
          <p:cNvSpPr/>
          <p:nvPr/>
        </p:nvSpPr>
        <p:spPr>
          <a:xfrm>
            <a:off x="1835696" y="4011067"/>
            <a:ext cx="2839768"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spcAft>
                <a:spcPts val="1000"/>
              </a:spcAft>
            </a:pPr>
            <a:r>
              <a:rPr lang="ru-RU" sz="1200" b="1" dirty="0" smtClean="0">
                <a:solidFill>
                  <a:srgbClr val="C00000"/>
                </a:solidFill>
                <a:ea typeface="Calibri" panose="020F0502020204030204" pitchFamily="34" charset="0"/>
                <a:cs typeface="Times New Roman" panose="02020603050405020304" pitchFamily="18" charset="0"/>
              </a:rPr>
              <a:t>Сказкотерапия</a:t>
            </a:r>
            <a:r>
              <a:rPr lang="ru-RU" sz="1400" b="1" dirty="0" smtClean="0">
                <a:solidFill>
                  <a:srgbClr val="C00000"/>
                </a:solidFill>
                <a:ea typeface="Calibri" panose="020F0502020204030204" pitchFamily="34" charset="0"/>
                <a:cs typeface="Times New Roman" panose="02020603050405020304" pitchFamily="18" charset="0"/>
              </a:rPr>
              <a:t> </a:t>
            </a:r>
            <a:r>
              <a:rPr lang="ru-RU" sz="1100" b="1" dirty="0">
                <a:solidFill>
                  <a:prstClr val="black"/>
                </a:solidFill>
                <a:ea typeface="Calibri" panose="020F0502020204030204" pitchFamily="34" charset="0"/>
                <a:cs typeface="Times New Roman" panose="02020603050405020304" pitchFamily="18" charset="0"/>
              </a:rPr>
              <a:t>- это метод современной психотерапии, возникший на стыке педагогической науки и психологии. В пособии рассматривается методика применения психотерапевтических сказок для детей младшего, среднего и старшего дошкольного, а также младшего школьного возраста при проведении социально-эмоциональной коррекции личности ребенка. Цель психотерапевтической работы со сказкой - помочь в разрешении внутреннего конфликта, повысить самооценку, снизить тревожность, помочь ребенку в психотравмирующей ситуации. </a:t>
            </a:r>
          </a:p>
        </p:txBody>
      </p:sp>
      <p:sp>
        <p:nvSpPr>
          <p:cNvPr id="2" name="Прямоугольник 1"/>
          <p:cNvSpPr/>
          <p:nvPr/>
        </p:nvSpPr>
        <p:spPr>
          <a:xfrm>
            <a:off x="133511" y="3243170"/>
            <a:ext cx="4150457" cy="835613"/>
          </a:xfrm>
          <a:prstGeom prst="rect">
            <a:avLst/>
          </a:prstGeom>
        </p:spPr>
        <p:txBody>
          <a:bodyPr wrap="square">
            <a:spAutoFit/>
          </a:bodyPr>
          <a:lstStyle/>
          <a:p>
            <a:pPr>
              <a:lnSpc>
                <a:spcPct val="115000"/>
              </a:lnSpc>
              <a:spcAft>
                <a:spcPts val="1000"/>
              </a:spcAft>
            </a:pPr>
            <a:r>
              <a:rPr lang="ru-RU" sz="1400" b="1" dirty="0">
                <a:solidFill>
                  <a:srgbClr val="F14124">
                    <a:lumMod val="50000"/>
                  </a:srgbClr>
                </a:solidFill>
                <a:ea typeface="Calibri" panose="020F0502020204030204" pitchFamily="34" charset="0"/>
                <a:cs typeface="Times New Roman" panose="02020603050405020304" pitchFamily="18" charset="0"/>
              </a:rPr>
              <a:t>Строгова Н.А. Сказкотерапия для детей дошкольного и младшего школьного возраста. Пособие для психологов, педагогов и родителей</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7754" y="333206"/>
            <a:ext cx="1526258" cy="17852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Прямоугольник 11"/>
          <p:cNvSpPr/>
          <p:nvPr/>
        </p:nvSpPr>
        <p:spPr>
          <a:xfrm>
            <a:off x="6587585" y="188640"/>
            <a:ext cx="2411758" cy="2074414"/>
          </a:xfrm>
          <a:prstGeom prst="rect">
            <a:avLst/>
          </a:prstGeom>
        </p:spPr>
        <p:txBody>
          <a:bodyPr wrap="square">
            <a:spAutoFit/>
          </a:bodyPr>
          <a:lstStyle/>
          <a:p>
            <a:pPr>
              <a:lnSpc>
                <a:spcPct val="115000"/>
              </a:lnSpc>
              <a:spcAft>
                <a:spcPts val="1000"/>
              </a:spcAft>
            </a:pPr>
            <a:r>
              <a:rPr lang="ru-RU" sz="1400" b="1" dirty="0">
                <a:solidFill>
                  <a:srgbClr val="F14124">
                    <a:lumMod val="50000"/>
                  </a:srgbClr>
                </a:solidFill>
                <a:ea typeface="Calibri" panose="020F0502020204030204" pitchFamily="34" charset="0"/>
                <a:cs typeface="Times New Roman" panose="02020603050405020304" pitchFamily="18" charset="0"/>
              </a:rPr>
              <a:t>Лебедева А.А., Трушина </a:t>
            </a:r>
            <a:r>
              <a:rPr lang="ru-RU" sz="1400" b="1" dirty="0" smtClean="0">
                <a:solidFill>
                  <a:srgbClr val="F14124">
                    <a:lumMod val="50000"/>
                  </a:srgbClr>
                </a:solidFill>
                <a:ea typeface="Calibri" panose="020F0502020204030204" pitchFamily="34" charset="0"/>
                <a:cs typeface="Times New Roman" panose="02020603050405020304" pitchFamily="18" charset="0"/>
              </a:rPr>
              <a:t>Е.В.</a:t>
            </a:r>
            <a:r>
              <a:rPr lang="ru-RU" sz="1200" dirty="0" smtClean="0">
                <a:solidFill>
                  <a:srgbClr val="F14124">
                    <a:lumMod val="50000"/>
                  </a:srgbClr>
                </a:solidFill>
                <a:ea typeface="Calibri" panose="020F0502020204030204" pitchFamily="34" charset="0"/>
                <a:cs typeface="Times New Roman" panose="02020603050405020304" pitchFamily="18" charset="0"/>
              </a:rPr>
              <a:t> </a:t>
            </a:r>
            <a:r>
              <a:rPr lang="ru-RU" sz="1400" b="1" dirty="0" smtClean="0">
                <a:solidFill>
                  <a:srgbClr val="F14124">
                    <a:lumMod val="50000"/>
                  </a:srgbClr>
                </a:solidFill>
                <a:ea typeface="Calibri" panose="020F0502020204030204" pitchFamily="34" charset="0"/>
                <a:cs typeface="Times New Roman" panose="02020603050405020304" pitchFamily="18" charset="0"/>
              </a:rPr>
              <a:t>Развитие </a:t>
            </a:r>
            <a:r>
              <a:rPr lang="ru-RU" sz="1400" b="1" dirty="0">
                <a:solidFill>
                  <a:srgbClr val="F14124">
                    <a:lumMod val="50000"/>
                  </a:srgbClr>
                </a:solidFill>
                <a:ea typeface="Calibri" panose="020F0502020204030204" pitchFamily="34" charset="0"/>
                <a:cs typeface="Times New Roman" panose="02020603050405020304" pitchFamily="18" charset="0"/>
              </a:rPr>
              <a:t>социокультурных навыков у обучающихся с интеллектуальными нарушениями. Программа «Мир, в котором я живу» и конспекты занятий</a:t>
            </a:r>
            <a:endParaRPr lang="ru-RU" sz="1200" dirty="0">
              <a:solidFill>
                <a:srgbClr val="F14124">
                  <a:lumMod val="50000"/>
                </a:srgbClr>
              </a:solidFill>
              <a:ea typeface="Calibri" panose="020F0502020204030204" pitchFamily="34" charset="0"/>
              <a:cs typeface="Times New Roman" panose="02020603050405020304" pitchFamily="18" charset="0"/>
            </a:endParaRPr>
          </a:p>
        </p:txBody>
      </p:sp>
      <p:sp>
        <p:nvSpPr>
          <p:cNvPr id="13" name="Прямоугольник 12"/>
          <p:cNvSpPr/>
          <p:nvPr/>
        </p:nvSpPr>
        <p:spPr>
          <a:xfrm>
            <a:off x="4858372" y="2369609"/>
            <a:ext cx="4148407" cy="385926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70510">
              <a:lnSpc>
                <a:spcPts val="1210"/>
              </a:lnSpc>
            </a:pPr>
            <a:r>
              <a:rPr lang="ru-RU" sz="1100" b="1" dirty="0" smtClean="0">
                <a:solidFill>
                  <a:srgbClr val="000000"/>
                </a:solidFill>
                <a:ea typeface="Times New Roman" panose="02020603050405020304" pitchFamily="18" charset="0"/>
                <a:cs typeface="SchoolBookC"/>
              </a:rPr>
              <a:t>Программа </a:t>
            </a:r>
            <a:r>
              <a:rPr lang="ru-RU" sz="1100" b="1" dirty="0">
                <a:solidFill>
                  <a:srgbClr val="000000"/>
                </a:solidFill>
                <a:ea typeface="Times New Roman" panose="02020603050405020304" pitchFamily="18" charset="0"/>
                <a:cs typeface="SchoolBookC"/>
              </a:rPr>
              <a:t>«Мир, в котором я живу» разработана </a:t>
            </a:r>
            <a:r>
              <a:rPr lang="ru-RU" sz="1100" b="1" dirty="0" smtClean="0">
                <a:solidFill>
                  <a:srgbClr val="000000"/>
                </a:solidFill>
                <a:ea typeface="Times New Roman" panose="02020603050405020304" pitchFamily="18" charset="0"/>
                <a:cs typeface="SchoolBookC"/>
              </a:rPr>
              <a:t>  </a:t>
            </a:r>
            <a:r>
              <a:rPr lang="ru-RU" sz="1100" b="1" dirty="0">
                <a:solidFill>
                  <a:srgbClr val="000000"/>
                </a:solidFill>
                <a:ea typeface="Times New Roman" panose="02020603050405020304" pitchFamily="18" charset="0"/>
                <a:cs typeface="SchoolBookC"/>
              </a:rPr>
              <a:t>в соответствии с ФГОС образования обучающихся с умственной отсталостью (интеллектуальными </a:t>
            </a:r>
            <a:r>
              <a:rPr lang="ru-RU" sz="1100" b="1" dirty="0" smtClean="0">
                <a:solidFill>
                  <a:srgbClr val="000000"/>
                </a:solidFill>
                <a:ea typeface="Times New Roman" panose="02020603050405020304" pitchFamily="18" charset="0"/>
                <a:cs typeface="SchoolBookC"/>
              </a:rPr>
              <a:t>нарушениями) </a:t>
            </a:r>
            <a:r>
              <a:rPr lang="ru-RU" sz="1100" b="1" dirty="0">
                <a:solidFill>
                  <a:srgbClr val="000000"/>
                </a:solidFill>
                <a:ea typeface="Times New Roman" panose="02020603050405020304" pitchFamily="18" charset="0"/>
                <a:cs typeface="SchoolBookC"/>
              </a:rPr>
              <a:t>для решения коррекционных и воспитательных задач. Программа направлена на развитие общекультурных и социальных составляющих, решает образовательные, коррекционные и воспитательные задачи, и формирует жизненные компетенции.</a:t>
            </a:r>
            <a:endParaRPr lang="ru-RU" sz="1050" b="1" dirty="0">
              <a:solidFill>
                <a:srgbClr val="000000"/>
              </a:solidFill>
              <a:ea typeface="Times New Roman" panose="02020603050405020304" pitchFamily="18" charset="0"/>
              <a:cs typeface="SchoolBookC"/>
            </a:endParaRPr>
          </a:p>
          <a:p>
            <a:pPr indent="270510">
              <a:lnSpc>
                <a:spcPts val="1210"/>
              </a:lnSpc>
            </a:pPr>
            <a:r>
              <a:rPr lang="ru-RU" sz="1100" b="1" dirty="0">
                <a:solidFill>
                  <a:srgbClr val="000000"/>
                </a:solidFill>
                <a:ea typeface="Times New Roman" panose="02020603050405020304" pitchFamily="18" charset="0"/>
                <a:cs typeface="SchoolBookC"/>
              </a:rPr>
              <a:t>Программа модульная и включает в себя 8 модулей, что позволяет легко адаптировать ее к образовательным потребностям различных категорий обучаемых. </a:t>
            </a:r>
            <a:endParaRPr lang="ru-RU" sz="1050" b="1" dirty="0">
              <a:solidFill>
                <a:srgbClr val="000000"/>
              </a:solidFill>
              <a:ea typeface="Times New Roman" panose="02020603050405020304" pitchFamily="18" charset="0"/>
              <a:cs typeface="SchoolBookC"/>
            </a:endParaRPr>
          </a:p>
          <a:p>
            <a:pPr indent="270510">
              <a:lnSpc>
                <a:spcPts val="1210"/>
              </a:lnSpc>
            </a:pPr>
            <a:r>
              <a:rPr lang="ru-RU" sz="1100" b="1" dirty="0">
                <a:solidFill>
                  <a:srgbClr val="000000"/>
                </a:solidFill>
                <a:ea typeface="Times New Roman" panose="02020603050405020304" pitchFamily="18" charset="0"/>
                <a:cs typeface="SchoolBookC"/>
              </a:rPr>
              <a:t>Занятия по представленной программе направлены </a:t>
            </a:r>
            <a:r>
              <a:rPr lang="ru-RU" sz="1100" b="1" dirty="0" smtClean="0">
                <a:solidFill>
                  <a:srgbClr val="000000"/>
                </a:solidFill>
                <a:ea typeface="Times New Roman" panose="02020603050405020304" pitchFamily="18" charset="0"/>
                <a:cs typeface="SchoolBookC"/>
              </a:rPr>
              <a:t>на: развитие </a:t>
            </a:r>
            <a:r>
              <a:rPr lang="ru-RU" sz="1100" b="1" dirty="0">
                <a:solidFill>
                  <a:srgbClr val="000000"/>
                </a:solidFill>
                <a:ea typeface="Times New Roman" panose="02020603050405020304" pitchFamily="18" charset="0"/>
                <a:cs typeface="SchoolBookC"/>
              </a:rPr>
              <a:t>связной речи, формирование грамматического строя языка для улучшения навыков общения в </a:t>
            </a:r>
            <a:r>
              <a:rPr lang="ru-RU" sz="1100" b="1" dirty="0" smtClean="0">
                <a:solidFill>
                  <a:srgbClr val="000000"/>
                </a:solidFill>
                <a:ea typeface="Times New Roman" panose="02020603050405020304" pitchFamily="18" charset="0"/>
                <a:cs typeface="SchoolBookC"/>
              </a:rPr>
              <a:t>обществе; обогащение </a:t>
            </a:r>
            <a:r>
              <a:rPr lang="ru-RU" sz="1100" b="1" dirty="0">
                <a:solidFill>
                  <a:srgbClr val="000000"/>
                </a:solidFill>
                <a:ea typeface="Times New Roman" panose="02020603050405020304" pitchFamily="18" charset="0"/>
                <a:cs typeface="SchoolBookC"/>
              </a:rPr>
              <a:t>словарного </a:t>
            </a:r>
            <a:r>
              <a:rPr lang="ru-RU" sz="1100" b="1" dirty="0" smtClean="0">
                <a:solidFill>
                  <a:srgbClr val="000000"/>
                </a:solidFill>
                <a:ea typeface="Times New Roman" panose="02020603050405020304" pitchFamily="18" charset="0"/>
                <a:cs typeface="SchoolBookC"/>
              </a:rPr>
              <a:t>запаса;</a:t>
            </a:r>
            <a:r>
              <a:rPr lang="ru-RU" sz="1050" b="1" dirty="0">
                <a:solidFill>
                  <a:srgbClr val="000000"/>
                </a:solidFill>
                <a:ea typeface="Times New Roman" panose="02020603050405020304" pitchFamily="18" charset="0"/>
                <a:cs typeface="SchoolBookC"/>
              </a:rPr>
              <a:t> </a:t>
            </a:r>
            <a:r>
              <a:rPr lang="ru-RU" sz="1100" b="1" dirty="0" smtClean="0">
                <a:solidFill>
                  <a:srgbClr val="000000"/>
                </a:solidFill>
                <a:ea typeface="Times New Roman" panose="02020603050405020304" pitchFamily="18" charset="0"/>
                <a:cs typeface="SchoolBookC"/>
              </a:rPr>
              <a:t>повышение </a:t>
            </a:r>
            <a:r>
              <a:rPr lang="ru-RU" sz="1100" b="1" dirty="0">
                <a:solidFill>
                  <a:srgbClr val="000000"/>
                </a:solidFill>
                <a:ea typeface="Times New Roman" panose="02020603050405020304" pitchFamily="18" charset="0"/>
                <a:cs typeface="SchoolBookC"/>
              </a:rPr>
              <a:t>социокультурных навыков; </a:t>
            </a:r>
            <a:r>
              <a:rPr lang="ru-RU" sz="1100" b="1" dirty="0" smtClean="0">
                <a:solidFill>
                  <a:srgbClr val="000000"/>
                </a:solidFill>
                <a:ea typeface="Times New Roman" panose="02020603050405020304" pitchFamily="18" charset="0"/>
                <a:cs typeface="SchoolBookC"/>
              </a:rPr>
              <a:t>социализацию </a:t>
            </a:r>
            <a:r>
              <a:rPr lang="ru-RU" sz="1100" b="1" dirty="0">
                <a:solidFill>
                  <a:srgbClr val="000000"/>
                </a:solidFill>
                <a:ea typeface="Times New Roman" panose="02020603050405020304" pitchFamily="18" charset="0"/>
                <a:cs typeface="SchoolBookC"/>
              </a:rPr>
              <a:t>и самореализацию обучающихся с ограниченными возможностями </a:t>
            </a:r>
            <a:r>
              <a:rPr lang="ru-RU" sz="1100" b="1" dirty="0" smtClean="0">
                <a:solidFill>
                  <a:srgbClr val="000000"/>
                </a:solidFill>
                <a:ea typeface="Times New Roman" panose="02020603050405020304" pitchFamily="18" charset="0"/>
                <a:cs typeface="SchoolBookC"/>
              </a:rPr>
              <a:t>здоровья; повышение </a:t>
            </a:r>
            <a:r>
              <a:rPr lang="ru-RU" sz="1100" b="1" dirty="0">
                <a:solidFill>
                  <a:srgbClr val="000000"/>
                </a:solidFill>
                <a:ea typeface="Times New Roman" panose="02020603050405020304" pitchFamily="18" charset="0"/>
                <a:cs typeface="SchoolBookC"/>
              </a:rPr>
              <a:t>уровня воспитанности и культуры </a:t>
            </a:r>
            <a:r>
              <a:rPr lang="ru-RU" sz="1100" b="1" dirty="0" smtClean="0">
                <a:solidFill>
                  <a:srgbClr val="000000"/>
                </a:solidFill>
                <a:ea typeface="Times New Roman" panose="02020603050405020304" pitchFamily="18" charset="0"/>
                <a:cs typeface="SchoolBookC"/>
              </a:rPr>
              <a:t>поведения, умение </a:t>
            </a:r>
            <a:r>
              <a:rPr lang="ru-RU" sz="1100" b="1" dirty="0">
                <a:solidFill>
                  <a:srgbClr val="000000"/>
                </a:solidFill>
                <a:ea typeface="Times New Roman" panose="02020603050405020304" pitchFamily="18" charset="0"/>
                <a:cs typeface="SchoolBookC"/>
              </a:rPr>
              <a:t>работать в </a:t>
            </a:r>
            <a:r>
              <a:rPr lang="ru-RU" sz="1100" b="1" dirty="0" smtClean="0">
                <a:solidFill>
                  <a:srgbClr val="000000"/>
                </a:solidFill>
                <a:ea typeface="Times New Roman" panose="02020603050405020304" pitchFamily="18" charset="0"/>
                <a:cs typeface="SchoolBookC"/>
              </a:rPr>
              <a:t>команде;</a:t>
            </a:r>
            <a:r>
              <a:rPr lang="ru-RU" sz="1050" b="1" dirty="0" smtClean="0">
                <a:solidFill>
                  <a:srgbClr val="000000"/>
                </a:solidFill>
                <a:ea typeface="Times New Roman" panose="02020603050405020304" pitchFamily="18" charset="0"/>
                <a:cs typeface="SchoolBookC"/>
              </a:rPr>
              <a:t> </a:t>
            </a:r>
            <a:r>
              <a:rPr lang="ru-RU" sz="1100" b="1" dirty="0" smtClean="0">
                <a:solidFill>
                  <a:srgbClr val="000000"/>
                </a:solidFill>
                <a:ea typeface="Times New Roman" panose="02020603050405020304" pitchFamily="18" charset="0"/>
                <a:cs typeface="SchoolBookC"/>
              </a:rPr>
              <a:t>творчески </a:t>
            </a:r>
            <a:r>
              <a:rPr lang="ru-RU" sz="1100" b="1" dirty="0">
                <a:solidFill>
                  <a:srgbClr val="000000"/>
                </a:solidFill>
                <a:ea typeface="Times New Roman" panose="02020603050405020304" pitchFamily="18" charset="0"/>
                <a:cs typeface="SchoolBookC"/>
              </a:rPr>
              <a:t>подходить к обучению и </a:t>
            </a:r>
            <a:r>
              <a:rPr lang="ru-RU" sz="1100" b="1" dirty="0" smtClean="0">
                <a:solidFill>
                  <a:srgbClr val="000000"/>
                </a:solidFill>
                <a:ea typeface="Times New Roman" panose="02020603050405020304" pitchFamily="18" charset="0"/>
                <a:cs typeface="SchoolBookC"/>
              </a:rPr>
              <a:t>труду.</a:t>
            </a:r>
            <a:endParaRPr lang="ru-RU" sz="1050" b="1" dirty="0" smtClean="0">
              <a:solidFill>
                <a:srgbClr val="000000"/>
              </a:solidFill>
              <a:ea typeface="Times New Roman" panose="02020603050405020304" pitchFamily="18" charset="0"/>
              <a:cs typeface="SchoolBookC"/>
            </a:endParaRPr>
          </a:p>
          <a:p>
            <a:pPr indent="270510">
              <a:lnSpc>
                <a:spcPts val="1210"/>
              </a:lnSpc>
            </a:pPr>
            <a:r>
              <a:rPr lang="ru-RU" sz="1100" b="1" dirty="0" smtClean="0">
                <a:solidFill>
                  <a:srgbClr val="000000"/>
                </a:solidFill>
                <a:ea typeface="Times New Roman" panose="02020603050405020304" pitchFamily="18" charset="0"/>
                <a:cs typeface="SchoolBookC"/>
              </a:rPr>
              <a:t>К </a:t>
            </a:r>
            <a:r>
              <a:rPr lang="ru-RU" sz="1100" b="1" dirty="0">
                <a:solidFill>
                  <a:srgbClr val="000000"/>
                </a:solidFill>
                <a:ea typeface="Times New Roman" panose="02020603050405020304" pitchFamily="18" charset="0"/>
                <a:cs typeface="SchoolBookC"/>
              </a:rPr>
              <a:t>программе прилагаются конспекты </a:t>
            </a:r>
            <a:r>
              <a:rPr lang="ru-RU" sz="1100" b="1" dirty="0" smtClean="0">
                <a:solidFill>
                  <a:srgbClr val="000000"/>
                </a:solidFill>
                <a:ea typeface="Times New Roman" panose="02020603050405020304" pitchFamily="18" charset="0"/>
                <a:cs typeface="SchoolBookC"/>
              </a:rPr>
              <a:t>занятий.</a:t>
            </a:r>
            <a:endParaRPr lang="ru-RU" sz="1050" b="1" dirty="0">
              <a:solidFill>
                <a:srgbClr val="000000"/>
              </a:solidFill>
              <a:ea typeface="Times New Roman" panose="02020603050405020304" pitchFamily="18" charset="0"/>
              <a:cs typeface="SchoolBookC"/>
            </a:endParaRPr>
          </a:p>
          <a:p>
            <a:pPr>
              <a:lnSpc>
                <a:spcPct val="115000"/>
              </a:lnSpc>
              <a:spcAft>
                <a:spcPts val="1000"/>
              </a:spcAft>
            </a:pPr>
            <a:r>
              <a:rPr lang="ru-RU" sz="1100" dirty="0" smtClean="0">
                <a:solidFill>
                  <a:prstClr val="black"/>
                </a:solidFill>
                <a:latin typeface="Cambria" panose="02040503050406030204" pitchFamily="18" charset="0"/>
                <a:ea typeface="Calibri" panose="020F0502020204030204" pitchFamily="34" charset="0"/>
                <a:cs typeface="Times New Roman" panose="02020603050405020304" pitchFamily="18" charset="0"/>
              </a:rPr>
              <a:t> </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dirty="0">
                <a:solidFill>
                  <a:prstClr val="black"/>
                </a:solidFill>
                <a:latin typeface="Cambria" panose="02040503050406030204" pitchFamily="18" charset="0"/>
                <a:ea typeface="Calibri" panose="020F0502020204030204" pitchFamily="34" charset="0"/>
                <a:cs typeface="Times New Roman" panose="02020603050405020304" pitchFamily="18" charset="0"/>
              </a:rPr>
              <a:t> </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85389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2826371" y="4232716"/>
            <a:ext cx="5922092" cy="1800200"/>
          </a:xfrm>
          <a:solidFill>
            <a:schemeClr val="accent2">
              <a:lumMod val="40000"/>
              <a:lumOff val="60000"/>
            </a:schemeClr>
          </a:solidFill>
          <a:scene3d>
            <a:camera prst="orthographicFront"/>
            <a:lightRig rig="threePt" dir="t"/>
          </a:scene3d>
          <a:sp3d>
            <a:bevelT/>
          </a:sp3d>
        </p:spPr>
        <p:txBody>
          <a:bodyPr>
            <a:normAutofit/>
          </a:bodyPr>
          <a:lstStyle/>
          <a:p>
            <a:pPr marL="0" lvl="0" indent="0" fontAlgn="base">
              <a:spcBef>
                <a:spcPct val="0"/>
              </a:spcBef>
              <a:spcAft>
                <a:spcPct val="0"/>
              </a:spcAft>
              <a:buClrTx/>
              <a:buNone/>
            </a:pPr>
            <a:r>
              <a:rPr lang="ru-RU" altLang="ru-RU" sz="1400" b="1" dirty="0" smtClean="0">
                <a:solidFill>
                  <a:srgbClr val="000099"/>
                </a:solidFill>
                <a:latin typeface="Times New Roman" panose="02020603050405020304" pitchFamily="18" charset="0"/>
                <a:cs typeface="Times New Roman" panose="02020603050405020304" pitchFamily="18" charset="0"/>
              </a:rPr>
              <a:t>Зуробьян </a:t>
            </a:r>
            <a:r>
              <a:rPr lang="ru-RU" altLang="ru-RU" sz="1400" b="1" dirty="0">
                <a:solidFill>
                  <a:srgbClr val="000099"/>
                </a:solidFill>
                <a:latin typeface="Times New Roman" panose="02020603050405020304" pitchFamily="18" charset="0"/>
                <a:cs typeface="Times New Roman" panose="02020603050405020304" pitchFamily="18" charset="0"/>
              </a:rPr>
              <a:t>С.А. Подготовка учащихся с ОВЗ к письменному экзамену по русскому языку за курс основной </a:t>
            </a:r>
            <a:r>
              <a:rPr lang="ru-RU" altLang="ru-RU" sz="1400" b="1" dirty="0" smtClean="0">
                <a:solidFill>
                  <a:srgbClr val="000099"/>
                </a:solidFill>
                <a:latin typeface="Times New Roman" panose="02020603050405020304" pitchFamily="18" charset="0"/>
                <a:cs typeface="Times New Roman" panose="02020603050405020304" pitchFamily="18" charset="0"/>
              </a:rPr>
              <a:t>школы</a:t>
            </a:r>
          </a:p>
          <a:p>
            <a:pPr marL="0" lvl="0" indent="0" fontAlgn="base">
              <a:spcBef>
                <a:spcPct val="0"/>
              </a:spcBef>
              <a:spcAft>
                <a:spcPct val="0"/>
              </a:spcAft>
              <a:buClrTx/>
              <a:buNone/>
            </a:pPr>
            <a:endParaRPr lang="ru-RU" altLang="ru-RU" sz="1400" b="1" dirty="0">
              <a:solidFill>
                <a:srgbClr val="000099"/>
              </a:solidFill>
              <a:latin typeface="Times New Roman" panose="02020603050405020304" pitchFamily="18" charset="0"/>
              <a:cs typeface="Times New Roman" panose="02020603050405020304" pitchFamily="18" charset="0"/>
            </a:endParaRPr>
          </a:p>
          <a:p>
            <a:pPr marL="0" lvl="0" indent="0" fontAlgn="base">
              <a:spcBef>
                <a:spcPct val="0"/>
              </a:spcBef>
              <a:spcAft>
                <a:spcPct val="0"/>
              </a:spcAft>
              <a:buClrTx/>
              <a:buNone/>
            </a:pPr>
            <a:r>
              <a:rPr lang="ru-RU" altLang="ru-RU" sz="1400" b="1" dirty="0">
                <a:solidFill>
                  <a:prstClr val="black"/>
                </a:solidFill>
                <a:latin typeface="Times New Roman" panose="02020603050405020304" pitchFamily="18" charset="0"/>
                <a:cs typeface="Times New Roman" panose="02020603050405020304" pitchFamily="18" charset="0"/>
              </a:rPr>
              <a:t>В пособие включены 26 адаптированных текстов для подготовки учащихся с особыми образовательными потребностями к проведению письменного экзамена по русскому языку в форме сжатого изложения с творческим заданием за курс основной школы</a:t>
            </a:r>
          </a:p>
          <a:p>
            <a:endParaRPr lang="ru-RU" b="1" dirty="0">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395535" y="711860"/>
            <a:ext cx="8352928" cy="988947"/>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2000" dirty="0" smtClean="0">
                <a:ln w="1905"/>
                <a:solidFill>
                  <a:srgbClr val="5BD078">
                    <a:lumMod val="50000"/>
                  </a:srgbClr>
                </a:solidFill>
                <a:effectLst>
                  <a:innerShdw blurRad="69850" dist="43180" dir="5400000">
                    <a:srgbClr val="000000">
                      <a:alpha val="65000"/>
                    </a:srgbClr>
                  </a:innerShdw>
                </a:effectLst>
                <a:latin typeface="Times New Roman" pitchFamily="18" charset="0"/>
              </a:rPr>
              <a:t>Методические и практические пособия по развитию речи у обучающихся с ОВЗ на уроках литературного чтения</a:t>
            </a:r>
          </a:p>
        </p:txBody>
      </p:sp>
      <p:pic>
        <p:nvPicPr>
          <p:cNvPr id="8" name="Picture 4" descr="Shishko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34" y="1770891"/>
            <a:ext cx="1623326" cy="194627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Zurobian_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13" y="4077072"/>
            <a:ext cx="1670168" cy="194627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2786123" y="2051530"/>
            <a:ext cx="5904656" cy="1384995"/>
          </a:xfrm>
          <a:prstGeom prst="rect">
            <a:avLst/>
          </a:prstGeom>
          <a:solidFill>
            <a:schemeClr val="bg1">
              <a:lumMod val="85000"/>
            </a:schemeClr>
          </a:solidFill>
          <a:scene3d>
            <a:camera prst="orthographicFront"/>
            <a:lightRig rig="threePt" dir="t"/>
          </a:scene3d>
          <a:sp3d>
            <a:bevelT/>
          </a:sp3d>
        </p:spPr>
        <p:txBody>
          <a:bodyPr wrap="square">
            <a:spAutoFit/>
          </a:bodyPr>
          <a:lstStyle/>
          <a:p>
            <a:pPr fontAlgn="base">
              <a:spcBef>
                <a:spcPct val="0"/>
              </a:spcBef>
              <a:spcAft>
                <a:spcPct val="0"/>
              </a:spcAft>
              <a:defRPr/>
            </a:pPr>
            <a:r>
              <a:rPr lang="ru-RU" sz="14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Шишкова М.И. Развитие речи на уроках литературного чтения.</a:t>
            </a:r>
          </a:p>
          <a:p>
            <a:pPr fontAlgn="base">
              <a:spcBef>
                <a:spcPct val="0"/>
              </a:spcBef>
              <a:spcAft>
                <a:spcPct val="0"/>
              </a:spcAft>
              <a:defRPr/>
            </a:pPr>
            <a:r>
              <a:rPr lang="ru-RU" sz="1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 пособии представлена авторская методика развития коммуникативной функции речи на уроках литературного чтения в старших классах коррекционных школ, теоретические и практические материалы для подготовки и проведения уроков чтения.</a:t>
            </a:r>
          </a:p>
        </p:txBody>
      </p:sp>
      <p:pic>
        <p:nvPicPr>
          <p:cNvPr id="11"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8967" y="6358561"/>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03853" y="188640"/>
            <a:ext cx="3658759" cy="523220"/>
          </a:xfrm>
          <a:prstGeom prst="rect">
            <a:avLst/>
          </a:prstGeom>
          <a:noFill/>
        </p:spPr>
        <p:txBody>
          <a:bodyPr wrap="none" rtlCol="0">
            <a:spAutoFit/>
          </a:bodyPr>
          <a:lstStyle/>
          <a:p>
            <a:r>
              <a:rPr lang="ru-RU" sz="2800" b="1" dirty="0" smtClean="0">
                <a:solidFill>
                  <a:srgbClr val="C00000"/>
                </a:solidFill>
                <a:latin typeface="Times New Roman" panose="02020603050405020304" pitchFamily="18" charset="0"/>
                <a:cs typeface="Times New Roman" panose="02020603050405020304" pitchFamily="18" charset="0"/>
              </a:rPr>
              <a:t>В помощь педагогам:</a:t>
            </a:r>
            <a:endParaRPr lang="ru-RU"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0347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 fill="hold"/>
                                        <p:tgtEl>
                                          <p:spTgt spid="10"/>
                                        </p:tgtEl>
                                        <p:attrNameLst>
                                          <p:attrName>ppt_w</p:attrName>
                                        </p:attrNameLst>
                                      </p:cBhvr>
                                      <p:tavLst>
                                        <p:tav tm="0">
                                          <p:val>
                                            <p:fltVal val="0"/>
                                          </p:val>
                                        </p:tav>
                                        <p:tav tm="100000">
                                          <p:val>
                                            <p:strVal val="#ppt_w"/>
                                          </p:val>
                                        </p:tav>
                                      </p:tavLst>
                                    </p:anim>
                                    <p:anim calcmode="lin" valueType="num">
                                      <p:cBhvr>
                                        <p:cTn id="14" dur="100" fill="hold"/>
                                        <p:tgtEl>
                                          <p:spTgt spid="10"/>
                                        </p:tgtEl>
                                        <p:attrNameLst>
                                          <p:attrName>ppt_h</p:attrName>
                                        </p:attrNameLst>
                                      </p:cBhvr>
                                      <p:tavLst>
                                        <p:tav tm="0">
                                          <p:val>
                                            <p:fltVal val="0"/>
                                          </p:val>
                                        </p:tav>
                                        <p:tav tm="100000">
                                          <p:val>
                                            <p:strVal val="#ppt_h"/>
                                          </p:val>
                                        </p:tav>
                                      </p:tavLst>
                                    </p:anim>
                                    <p:animEffect transition="in" filter="fade">
                                      <p:cBhvr>
                                        <p:cTn id="15"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Объект 2"/>
          <p:cNvSpPr>
            <a:spLocks noGrp="1"/>
          </p:cNvSpPr>
          <p:nvPr>
            <p:ph sz="half" idx="1"/>
          </p:nvPr>
        </p:nvSpPr>
        <p:spPr>
          <a:xfrm>
            <a:off x="4959616" y="3573016"/>
            <a:ext cx="3851322" cy="2653755"/>
          </a:xfrm>
          <a:solidFill>
            <a:schemeClr val="bg2">
              <a:lumMod val="50000"/>
            </a:schemeClr>
          </a:solidFill>
          <a:ln>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marL="388937" lvl="0" indent="-342900" fontAlgn="base">
              <a:lnSpc>
                <a:spcPct val="80000"/>
              </a:lnSpc>
              <a:spcAft>
                <a:spcPts val="300"/>
              </a:spcAft>
              <a:buClr>
                <a:srgbClr val="C3260C"/>
              </a:buClr>
              <a:buSzPct val="130000"/>
              <a:buFont typeface="Wingdings" panose="05000000000000000000" pitchFamily="2" charset="2"/>
              <a:buChar char="§"/>
            </a:pPr>
            <a:r>
              <a:rPr lang="ru-RU" altLang="ru-RU" sz="2000" b="1" dirty="0">
                <a:solidFill>
                  <a:srgbClr val="404040"/>
                </a:solidFill>
                <a:latin typeface="Times New Roman" pitchFamily="18" charset="0"/>
              </a:rPr>
              <a:t>Пособие представляет один из возможных вариантов реализации задач внеклассной работы по трудовому обучению и изобразительному искусству в специальном (коррекционном) общеобразовательном учреждении.</a:t>
            </a:r>
          </a:p>
          <a:p>
            <a:pPr marL="388937" lvl="0" indent="-342900" fontAlgn="base">
              <a:lnSpc>
                <a:spcPct val="80000"/>
              </a:lnSpc>
              <a:spcAft>
                <a:spcPts val="300"/>
              </a:spcAft>
              <a:buClr>
                <a:srgbClr val="C3260C"/>
              </a:buClr>
              <a:buSzPct val="130000"/>
              <a:buFont typeface="Wingdings" panose="05000000000000000000" pitchFamily="2" charset="2"/>
              <a:buChar char="§"/>
            </a:pPr>
            <a:r>
              <a:rPr lang="ru-RU" altLang="ru-RU" sz="2000" b="1" dirty="0">
                <a:solidFill>
                  <a:srgbClr val="404040"/>
                </a:solidFill>
                <a:latin typeface="Times New Roman" pitchFamily="18" charset="0"/>
              </a:rPr>
              <a:t>         Пособие представляет практические рекомендации по организации кружковой работы, в том числе конспекты занятий для педагога.</a:t>
            </a:r>
            <a:endParaRPr lang="ru-RU" dirty="0"/>
          </a:p>
        </p:txBody>
      </p:sp>
      <p:sp>
        <p:nvSpPr>
          <p:cNvPr id="6" name="Объект 5"/>
          <p:cNvSpPr>
            <a:spLocks noGrp="1"/>
          </p:cNvSpPr>
          <p:nvPr>
            <p:ph sz="half" idx="2"/>
          </p:nvPr>
        </p:nvSpPr>
        <p:spPr>
          <a:xfrm>
            <a:off x="323528" y="3573017"/>
            <a:ext cx="3816424" cy="2634628"/>
          </a:xfrm>
          <a:solidFill>
            <a:schemeClr val="tx2">
              <a:lumMod val="40000"/>
              <a:lumOff val="60000"/>
            </a:schemeClr>
          </a:solidFill>
          <a:ln>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a:buFont typeface="Wingdings" panose="05000000000000000000" pitchFamily="2" charset="2"/>
              <a:buChar char="§"/>
            </a:pPr>
            <a:r>
              <a:rPr lang="ru-RU" altLang="ru-RU" sz="2400" b="1" i="1" dirty="0">
                <a:solidFill>
                  <a:srgbClr val="404040"/>
                </a:solidFill>
                <a:latin typeface="Times New Roman" panose="02020603050405020304" pitchFamily="18" charset="0"/>
                <a:cs typeface="Times New Roman" panose="02020603050405020304" pitchFamily="18" charset="0"/>
              </a:rPr>
              <a:t> </a:t>
            </a:r>
            <a:r>
              <a:rPr lang="ru-RU" altLang="ru-RU" sz="2100" b="1" dirty="0">
                <a:solidFill>
                  <a:schemeClr val="tx1">
                    <a:lumMod val="85000"/>
                    <a:lumOff val="15000"/>
                  </a:schemeClr>
                </a:solidFill>
                <a:latin typeface="Times New Roman" panose="02020603050405020304" pitchFamily="18" charset="0"/>
                <a:cs typeface="Times New Roman" panose="02020603050405020304" pitchFamily="18" charset="0"/>
              </a:rPr>
              <a:t>Пособие раскрывает особенности работы по экологическому и трудовому воспитанию детей специальных (коррекционных) образовательных учреждений, знакомит с программным материалом и планированием работы по курсу "Комнатное цветоводство"</a:t>
            </a:r>
            <a:endParaRPr lang="ru-RU" sz="2100" dirty="0">
              <a:solidFill>
                <a:schemeClr val="tx1">
                  <a:lumMod val="85000"/>
                  <a:lumOff val="15000"/>
                </a:schemeClr>
              </a:solidFill>
            </a:endParaRPr>
          </a:p>
        </p:txBody>
      </p:sp>
      <p:pic>
        <p:nvPicPr>
          <p:cNvPr id="7" name="Picture 4" descr="Dolgachev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639" y="1473666"/>
            <a:ext cx="1666586" cy="198577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683568" y="0"/>
            <a:ext cx="3318001" cy="1326589"/>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defRPr/>
            </a:pPr>
            <a:r>
              <a:rPr lang="ru-RU" altLang="ru-RU" sz="2000" dirty="0" smtClean="0">
                <a:solidFill>
                  <a:srgbClr val="073E87">
                    <a:lumMod val="50000"/>
                  </a:srgbClr>
                </a:solidFill>
                <a:latin typeface="Times New Roman" panose="02020603050405020304" pitchFamily="18" charset="0"/>
                <a:cs typeface="Times New Roman" panose="02020603050405020304" pitchFamily="18" charset="0"/>
              </a:rPr>
              <a:t>Долгачева В.С. </a:t>
            </a:r>
          </a:p>
          <a:p>
            <a:pPr marL="0" indent="0" algn="l" fontAlgn="auto">
              <a:spcAft>
                <a:spcPts val="0"/>
              </a:spcAft>
              <a:buClr>
                <a:srgbClr val="F14124">
                  <a:lumMod val="75000"/>
                </a:srgbClr>
              </a:buClr>
              <a:buFont typeface="Georgia" pitchFamily="18" charset="0"/>
              <a:buNone/>
              <a:defRPr/>
            </a:pPr>
            <a:r>
              <a:rPr lang="ru-RU" altLang="ru-RU" sz="1800" dirty="0" smtClean="0">
                <a:solidFill>
                  <a:srgbClr val="073E87">
                    <a:lumMod val="50000"/>
                  </a:srgbClr>
                </a:solidFill>
                <a:latin typeface="Times New Roman" panose="02020603050405020304" pitchFamily="18" charset="0"/>
                <a:cs typeface="Times New Roman" panose="02020603050405020304" pitchFamily="18" charset="0"/>
              </a:rPr>
              <a:t>Обучение общественно </a:t>
            </a:r>
          </a:p>
          <a:p>
            <a:pPr marL="0" indent="0" algn="l" fontAlgn="auto">
              <a:spcAft>
                <a:spcPts val="0"/>
              </a:spcAft>
              <a:buClr>
                <a:srgbClr val="F14124">
                  <a:lumMod val="75000"/>
                </a:srgbClr>
              </a:buClr>
              <a:buFont typeface="Georgia" pitchFamily="18" charset="0"/>
              <a:buNone/>
              <a:defRPr/>
            </a:pPr>
            <a:r>
              <a:rPr lang="ru-RU" altLang="ru-RU" sz="1800" dirty="0" smtClean="0">
                <a:solidFill>
                  <a:srgbClr val="073E87">
                    <a:lumMod val="50000"/>
                  </a:srgbClr>
                </a:solidFill>
                <a:latin typeface="Times New Roman" panose="02020603050405020304" pitchFamily="18" charset="0"/>
                <a:cs typeface="Times New Roman" panose="02020603050405020304" pitchFamily="18" charset="0"/>
              </a:rPr>
              <a:t>полезному труду. </a:t>
            </a:r>
          </a:p>
          <a:p>
            <a:pPr marL="0" indent="0" algn="l" fontAlgn="auto">
              <a:spcAft>
                <a:spcPts val="0"/>
              </a:spcAft>
              <a:buClr>
                <a:srgbClr val="F14124">
                  <a:lumMod val="75000"/>
                </a:srgbClr>
              </a:buClr>
              <a:buFont typeface="Georgia" pitchFamily="18" charset="0"/>
              <a:buNone/>
              <a:defRPr/>
            </a:pPr>
            <a:r>
              <a:rPr lang="ru-RU" altLang="ru-RU" sz="1800" dirty="0" smtClean="0">
                <a:solidFill>
                  <a:srgbClr val="073E87">
                    <a:lumMod val="50000"/>
                  </a:srgbClr>
                </a:solidFill>
                <a:latin typeface="Times New Roman" panose="02020603050405020304" pitchFamily="18" charset="0"/>
                <a:cs typeface="Times New Roman" panose="02020603050405020304" pitchFamily="18" charset="0"/>
              </a:rPr>
              <a:t>Комнатное цветоводство</a:t>
            </a:r>
            <a:r>
              <a:rPr lang="ru-RU" altLang="ru-RU" sz="2800" dirty="0" smtClean="0">
                <a:solidFill>
                  <a:srgbClr val="073E87">
                    <a:lumMod val="50000"/>
                  </a:srgbClr>
                </a:solidFill>
                <a:latin typeface="Times New Roman" panose="02020603050405020304" pitchFamily="18" charset="0"/>
                <a:cs typeface="Times New Roman" panose="02020603050405020304" pitchFamily="18" charset="0"/>
              </a:rPr>
              <a:t>.</a:t>
            </a:r>
          </a:p>
        </p:txBody>
      </p:sp>
      <p:sp>
        <p:nvSpPr>
          <p:cNvPr id="10" name="Rectangle 2"/>
          <p:cNvSpPr txBox="1">
            <a:spLocks noChangeArrowheads="1"/>
          </p:cNvSpPr>
          <p:nvPr/>
        </p:nvSpPr>
        <p:spPr>
          <a:xfrm>
            <a:off x="4283707" y="116632"/>
            <a:ext cx="4536504" cy="1326589"/>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2000" dirty="0" smtClean="0">
                <a:solidFill>
                  <a:srgbClr val="073E87">
                    <a:lumMod val="50000"/>
                  </a:srgbClr>
                </a:solidFill>
                <a:latin typeface="Times New Roman" pitchFamily="18" charset="0"/>
              </a:rPr>
              <a:t>Бобкова О.В.,  Жидкина Т.С. </a:t>
            </a:r>
            <a:r>
              <a:rPr lang="ru-RU" altLang="ru-RU" sz="1800" dirty="0" smtClean="0">
                <a:solidFill>
                  <a:srgbClr val="073E87">
                    <a:lumMod val="50000"/>
                  </a:srgbClr>
                </a:solidFill>
                <a:latin typeface="Times New Roman" pitchFamily="18" charset="0"/>
              </a:rPr>
              <a:t>Художественно-трудовая деятельность во внеклассной работе с обучающимися с умственной отсталостью</a:t>
            </a:r>
          </a:p>
        </p:txBody>
      </p:sp>
      <p:pic>
        <p:nvPicPr>
          <p:cNvPr id="11" name="Picture 4" descr="13332 Бобков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1443221"/>
            <a:ext cx="1655663" cy="2016224"/>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44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00" fill="hold"/>
                                        <p:tgtEl>
                                          <p:spTgt spid="10"/>
                                        </p:tgtEl>
                                        <p:attrNameLst>
                                          <p:attrName>ppt_x</p:attrName>
                                        </p:attrNameLst>
                                      </p:cBhvr>
                                      <p:tavLst>
                                        <p:tav tm="0">
                                          <p:val>
                                            <p:strVal val="#ppt_x"/>
                                          </p:val>
                                        </p:tav>
                                        <p:tav tm="100000">
                                          <p:val>
                                            <p:strVal val="#ppt_x"/>
                                          </p:val>
                                        </p:tav>
                                      </p:tavLst>
                                    </p:anim>
                                    <p:anim calcmode="lin" valueType="num">
                                      <p:cBhvr additive="base">
                                        <p:cTn id="13" dur="7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200"/>
                            </p:stCondLst>
                            <p:childTnLst>
                              <p:par>
                                <p:cTn id="15" presetID="3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par>
                          <p:cTn id="21" fill="hold">
                            <p:stCondLst>
                              <p:cond delay="2200"/>
                            </p:stCondLst>
                            <p:childTnLst>
                              <p:par>
                                <p:cTn id="22" presetID="31"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188640"/>
            <a:ext cx="8640960" cy="923330"/>
          </a:xfrm>
          <a:prstGeom prst="rect">
            <a:avLst/>
          </a:prstGeom>
          <a:noFill/>
        </p:spPr>
        <p:txBody>
          <a:bodyPr wrap="square" rtlCol="0">
            <a:spAutoFit/>
          </a:bodyPr>
          <a:lstStyle/>
          <a:p>
            <a:r>
              <a:rPr lang="ru-RU" b="1" dirty="0" smtClean="0"/>
              <a:t>Фролов Н.Н. Практические материалы к урокам технологии  (Столярное дело)  5-9 и 7-11 классов для общеобразовательных организаций, реализующих ФГОС образования обучающихся с умственной отсталостью</a:t>
            </a:r>
            <a:endParaRPr lang="ru-RU" b="1"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3786766"/>
            <a:ext cx="1944215" cy="260506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5" y="1320127"/>
            <a:ext cx="1944215" cy="226010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627784" y="3831849"/>
            <a:ext cx="6181980" cy="2428357"/>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pPr algn="just">
              <a:lnSpc>
                <a:spcPct val="115000"/>
              </a:lnSpc>
              <a:spcAft>
                <a:spcPts val="0"/>
              </a:spcAft>
            </a:pPr>
            <a:r>
              <a:rPr lang="ru-RU" sz="1200" b="1" dirty="0">
                <a:ea typeface="Calibri"/>
                <a:cs typeface="Times New Roman"/>
              </a:rPr>
              <a:t>В пособии изложена методика разработки новых подходов к планированию уроков технологии при изучении столярного дела и внедрении новых коррекционно-развивающих методов в процесс обучения учеников 7-11 классов общеобразовательных организаций, реализующих ФГОС образования обучающихся с интеллектуальными нарушениями.</a:t>
            </a:r>
          </a:p>
          <a:p>
            <a:pPr algn="just">
              <a:lnSpc>
                <a:spcPct val="115000"/>
              </a:lnSpc>
              <a:spcAft>
                <a:spcPts val="0"/>
              </a:spcAft>
            </a:pPr>
            <a:r>
              <a:rPr lang="ru-RU" sz="1200" b="1" dirty="0">
                <a:ea typeface="Calibri"/>
                <a:cs typeface="Times New Roman"/>
              </a:rPr>
              <a:t>Дифференцированный подход к организации занятий по столярному делу на уроках технологии обеспечивается введением элементов технического моделирования различной степени сложности с целью формирования у учеников технических знаний и умений, коррекции недостатков у них познавательной деятельности, позволит ученикам проявить или развить свои творческие способности, сделает обучение увлекательным. </a:t>
            </a:r>
            <a:endParaRPr lang="ru-RU" sz="1200" b="1" dirty="0">
              <a:effectLst/>
              <a:ea typeface="Calibri"/>
              <a:cs typeface="Times New Roman"/>
            </a:endParaRPr>
          </a:p>
        </p:txBody>
      </p:sp>
      <p:sp>
        <p:nvSpPr>
          <p:cNvPr id="8" name="TextBox 7"/>
          <p:cNvSpPr txBox="1"/>
          <p:nvPr/>
        </p:nvSpPr>
        <p:spPr>
          <a:xfrm>
            <a:off x="2614720" y="1556792"/>
            <a:ext cx="6195044" cy="1218795"/>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pPr lvl="0" algn="just">
              <a:lnSpc>
                <a:spcPct val="115000"/>
              </a:lnSpc>
            </a:pPr>
            <a:r>
              <a:rPr lang="ru-RU" sz="1200" b="1" dirty="0" smtClean="0"/>
              <a:t>В пособии изложена методика планирования уроков по столярному делу и внедрение новых коррекционно-развивающих технологий в процессе обучения школьников 5-9 классов </a:t>
            </a:r>
            <a:r>
              <a:rPr lang="ru-RU" sz="1200" b="1" dirty="0" smtClean="0">
                <a:solidFill>
                  <a:prstClr val="black"/>
                </a:solidFill>
                <a:ea typeface="Calibri"/>
                <a:cs typeface="Times New Roman"/>
              </a:rPr>
              <a:t>общеобразовательных </a:t>
            </a:r>
            <a:r>
              <a:rPr lang="ru-RU" sz="1200" b="1" dirty="0">
                <a:solidFill>
                  <a:prstClr val="black"/>
                </a:solidFill>
                <a:ea typeface="Calibri"/>
                <a:cs typeface="Times New Roman"/>
              </a:rPr>
              <a:t>организаций, реализующих ФГОС образования обучающихся с интеллектуальными нарушениями.</a:t>
            </a:r>
          </a:p>
          <a:p>
            <a:endParaRPr lang="ru-RU" dirty="0"/>
          </a:p>
        </p:txBody>
      </p:sp>
    </p:spTree>
    <p:extLst>
      <p:ext uri="{BB962C8B-B14F-4D97-AF65-F5344CB8AC3E}">
        <p14:creationId xmlns:p14="http://schemas.microsoft.com/office/powerpoint/2010/main" val="288557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113" y="198908"/>
            <a:ext cx="7961327" cy="1200329"/>
          </a:xfrm>
          <a:prstGeom prst="rect">
            <a:avLst/>
          </a:prstGeom>
          <a:noFill/>
        </p:spPr>
        <p:txBody>
          <a:bodyPr wrap="square" rtlCol="0">
            <a:spAutoFit/>
          </a:bodyPr>
          <a:lstStyle/>
          <a:p>
            <a:r>
              <a:rPr lang="ru-RU" sz="2400" b="1" dirty="0" smtClean="0"/>
              <a:t>Рябова Е.В. Окружающий природный мир   Комплект пособий для индивидуальных занятий с обучающимися с ТМНР</a:t>
            </a:r>
            <a:endParaRPr lang="ru-RU" sz="2400" b="1" dirty="0"/>
          </a:p>
        </p:txBody>
      </p:sp>
      <p:pic>
        <p:nvPicPr>
          <p:cNvPr id="9218" name="Picture 2" descr="C:\Users\User\Desktop\ПРЕЗЕНТАЦИЯ_2022\Rybova_Okr Mir_Met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933056"/>
            <a:ext cx="1610748" cy="213994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219" name="Picture 3" descr="C:\Users\User\Desktop\ПРЕЗЕНТАЦИЯ_2022\Rybova_Okr Mir_RT_ch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877" y="1556792"/>
            <a:ext cx="1656184" cy="206794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220" name="Picture 4" descr="C:\Users\User\Desktop\ПРЕЗЕНТАЦИЯ_2022\Rybova_Okr Mir_RT_ch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1563430"/>
            <a:ext cx="1620180" cy="206794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221" name="Picture 5" descr="C:\Users\User\Desktop\ПРЕЗЕНТАЦИЯ_2022\Rybova_Okr Mir_RT_ch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556791"/>
            <a:ext cx="1637829" cy="206794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222" name="Picture 6" descr="C:\Users\User\Desktop\ПРЕЗЕНТАЦИЯ_2022\Rybova_Okr Mir_RT_ch 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578425"/>
            <a:ext cx="1635779" cy="206794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94474" y="4079700"/>
            <a:ext cx="6237966" cy="2031325"/>
          </a:xfrm>
          <a:prstGeom prst="rect">
            <a:avLst/>
          </a:prstGeom>
          <a:solidFill>
            <a:schemeClr val="accent2">
              <a:lumMod val="40000"/>
              <a:lumOff val="60000"/>
            </a:schemeClr>
          </a:solidFill>
          <a:scene3d>
            <a:camera prst="orthographicFront"/>
            <a:lightRig rig="threePt" dir="t"/>
          </a:scene3d>
          <a:sp3d>
            <a:bevelT/>
          </a:sp3d>
        </p:spPr>
        <p:txBody>
          <a:bodyPr wrap="square" rtlCol="0">
            <a:spAutoFit/>
          </a:bodyPr>
          <a:lstStyle/>
          <a:p>
            <a:pPr marL="285750" indent="-285750">
              <a:buFont typeface="Arial" pitchFamily="34" charset="0"/>
              <a:buChar char="•"/>
            </a:pPr>
            <a:r>
              <a:rPr lang="ru-RU" b="1" dirty="0" smtClean="0"/>
              <a:t>В методическом пособии представлены примерные конспекты 64 занятий и примерная рабочая программа для  организации индивидуальной работы с детьми с ТМНР</a:t>
            </a:r>
          </a:p>
          <a:p>
            <a:pPr marL="285750" indent="-285750">
              <a:buFont typeface="Arial" pitchFamily="34" charset="0"/>
              <a:buChar char="•"/>
            </a:pPr>
            <a:r>
              <a:rPr lang="ru-RU" b="1" dirty="0" smtClean="0"/>
              <a:t>Рабочие тетради в 4-х частях. В рабочие тетради входит комплект раздаточного материала для индивидуальной работы</a:t>
            </a:r>
            <a:endParaRPr lang="ru-RU" b="1" dirty="0"/>
          </a:p>
        </p:txBody>
      </p:sp>
    </p:spTree>
    <p:extLst>
      <p:ext uri="{BB962C8B-B14F-4D97-AF65-F5344CB8AC3E}">
        <p14:creationId xmlns:p14="http://schemas.microsoft.com/office/powerpoint/2010/main" val="3119562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spcBef>
                <a:spcPts val="0"/>
              </a:spcBef>
            </a:pPr>
            <a:r>
              <a:rPr lang="ru-RU" sz="2400" dirty="0" smtClean="0">
                <a:ln>
                  <a:noFill/>
                </a:ln>
                <a:solidFill>
                  <a:prstClr val="black"/>
                </a:solidFill>
                <a:effectLst/>
                <a:latin typeface="Times New Roman"/>
                <a:ea typeface="+mn-ea"/>
                <a:cs typeface="+mn-cs"/>
              </a:rPr>
              <a:t/>
            </a:r>
            <a:br>
              <a:rPr lang="ru-RU" sz="2400" dirty="0" smtClean="0">
                <a:ln>
                  <a:noFill/>
                </a:ln>
                <a:solidFill>
                  <a:prstClr val="black"/>
                </a:solidFill>
                <a:effectLst/>
                <a:latin typeface="Times New Roman"/>
                <a:ea typeface="+mn-ea"/>
                <a:cs typeface="+mn-cs"/>
              </a:rPr>
            </a:br>
            <a:r>
              <a:rPr lang="ru-RU" sz="2400" dirty="0">
                <a:ln>
                  <a:noFill/>
                </a:ln>
                <a:solidFill>
                  <a:prstClr val="black"/>
                </a:solidFill>
                <a:effectLst/>
                <a:latin typeface="Times New Roman"/>
                <a:ea typeface="+mn-ea"/>
                <a:cs typeface="+mn-cs"/>
              </a:rPr>
              <a:t/>
            </a:r>
            <a:br>
              <a:rPr lang="ru-RU" sz="2400" dirty="0">
                <a:ln>
                  <a:noFill/>
                </a:ln>
                <a:solidFill>
                  <a:prstClr val="black"/>
                </a:solidFill>
                <a:effectLst/>
                <a:latin typeface="Times New Roman"/>
                <a:ea typeface="+mn-ea"/>
                <a:cs typeface="+mn-cs"/>
              </a:rPr>
            </a:br>
            <a:r>
              <a:rPr lang="ru-RU" sz="2700" dirty="0" smtClean="0">
                <a:ln>
                  <a:noFill/>
                </a:ln>
                <a:solidFill>
                  <a:prstClr val="black"/>
                </a:solidFill>
                <a:effectLst/>
                <a:latin typeface="Times New Roman"/>
                <a:ea typeface="+mn-ea"/>
                <a:cs typeface="+mn-cs"/>
              </a:rPr>
              <a:t>Рябова </a:t>
            </a:r>
            <a:r>
              <a:rPr lang="ru-RU" sz="2700" dirty="0">
                <a:ln>
                  <a:noFill/>
                </a:ln>
                <a:solidFill>
                  <a:prstClr val="black"/>
                </a:solidFill>
                <a:effectLst/>
                <a:latin typeface="Times New Roman"/>
                <a:ea typeface="+mn-ea"/>
                <a:cs typeface="+mn-cs"/>
              </a:rPr>
              <a:t>Е.В. </a:t>
            </a:r>
            <a:r>
              <a:rPr lang="ru-RU" sz="2700" dirty="0" smtClean="0">
                <a:ln>
                  <a:noFill/>
                </a:ln>
                <a:solidFill>
                  <a:prstClr val="black"/>
                </a:solidFill>
                <a:effectLst/>
                <a:latin typeface="Times New Roman"/>
                <a:ea typeface="+mn-ea"/>
                <a:cs typeface="+mn-cs"/>
              </a:rPr>
              <a:t>Речь и альтернативная коммуникация   </a:t>
            </a:r>
            <a:r>
              <a:rPr lang="ru-RU" sz="2700" dirty="0">
                <a:ln>
                  <a:noFill/>
                </a:ln>
                <a:solidFill>
                  <a:prstClr val="black"/>
                </a:solidFill>
                <a:effectLst/>
                <a:latin typeface="Times New Roman"/>
                <a:ea typeface="+mn-ea"/>
                <a:cs typeface="+mn-cs"/>
              </a:rPr>
              <a:t>Комплект пособий для индивидуальных занятий с обучающимися с ТМНР</a:t>
            </a:r>
            <a:br>
              <a:rPr lang="ru-RU" sz="2700" dirty="0">
                <a:ln>
                  <a:noFill/>
                </a:ln>
                <a:solidFill>
                  <a:prstClr val="black"/>
                </a:solidFill>
                <a:effectLst/>
                <a:latin typeface="Times New Roman"/>
                <a:ea typeface="+mn-ea"/>
                <a:cs typeface="+mn-cs"/>
              </a:rPr>
            </a:br>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156" y="3931633"/>
            <a:ext cx="1559911" cy="178507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835" y="1546908"/>
            <a:ext cx="1559911" cy="174751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1577019"/>
            <a:ext cx="1559911" cy="172819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563615"/>
            <a:ext cx="1556980" cy="17550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1546908"/>
            <a:ext cx="1585778" cy="172819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55777" y="3495599"/>
            <a:ext cx="6264696" cy="2657138"/>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lgn="just" fontAlgn="ctr">
              <a:lnSpc>
                <a:spcPts val="1160"/>
              </a:lnSpc>
              <a:spcAft>
                <a:spcPts val="1000"/>
              </a:spcAft>
              <a:buFont typeface="Arial" pitchFamily="34" charset="0"/>
              <a:buChar char="•"/>
            </a:pPr>
            <a:endParaRPr lang="ru-RU" sz="1600" b="1" dirty="0" smtClean="0">
              <a:solidFill>
                <a:srgbClr val="000000"/>
              </a:solidFill>
              <a:ea typeface="Calibri"/>
              <a:cs typeface="SchoolBookC"/>
            </a:endParaRPr>
          </a:p>
          <a:p>
            <a:pPr marL="285750" indent="-285750" algn="just" fontAlgn="ctr">
              <a:spcAft>
                <a:spcPts val="1000"/>
              </a:spcAft>
              <a:buFont typeface="Arial" pitchFamily="34" charset="0"/>
              <a:buChar char="•"/>
            </a:pPr>
            <a:r>
              <a:rPr lang="ru-RU" sz="1400" b="1" dirty="0" smtClean="0">
                <a:solidFill>
                  <a:srgbClr val="000000"/>
                </a:solidFill>
                <a:ea typeface="Calibri"/>
                <a:cs typeface="SchoolBookC"/>
              </a:rPr>
              <a:t>В </a:t>
            </a:r>
            <a:r>
              <a:rPr lang="ru-RU" sz="1400" b="1" dirty="0">
                <a:solidFill>
                  <a:srgbClr val="000000"/>
                </a:solidFill>
                <a:ea typeface="Calibri"/>
                <a:cs typeface="SchoolBookC"/>
              </a:rPr>
              <a:t>пособии представлены примерные конспекты 19 занятий по курсу «Речь и альтернативная коммуникация» и примерная рабочая программа для организации индивидуальной работы с детьми в соответствии с требованиями ФГОС и АООП для обучающихся с ТМНР.</a:t>
            </a:r>
            <a:endParaRPr lang="ru-RU" sz="1400" b="1" dirty="0">
              <a:ea typeface="Calibri"/>
              <a:cs typeface="Times New Roman"/>
            </a:endParaRPr>
          </a:p>
          <a:p>
            <a:pPr marL="285750" indent="-285750" algn="just" fontAlgn="ctr">
              <a:spcAft>
                <a:spcPts val="1000"/>
              </a:spcAft>
              <a:buFont typeface="Arial" pitchFamily="34" charset="0"/>
              <a:buChar char="•"/>
            </a:pPr>
            <a:r>
              <a:rPr lang="ru-RU" sz="1400" b="1" dirty="0">
                <a:solidFill>
                  <a:srgbClr val="000000"/>
                </a:solidFill>
                <a:ea typeface="Calibri"/>
                <a:cs typeface="SchoolBookC"/>
              </a:rPr>
              <a:t>В пособие включено тематическое поурочное планирование с указанием формируемых предметных знаний и умений детей в результате обучения, в том числе с использованием рабочих тетрадей по курсу «Речь и альтернативные коммуникации» и комплекта раздаточного материала, включенного в эти тетради.</a:t>
            </a:r>
            <a:endParaRPr lang="ru-RU" sz="1400" b="1" dirty="0">
              <a:effectLst/>
              <a:ea typeface="Calibri"/>
              <a:cs typeface="Times New Roman"/>
            </a:endParaRPr>
          </a:p>
        </p:txBody>
      </p:sp>
    </p:spTree>
    <p:extLst>
      <p:ext uri="{BB962C8B-B14F-4D97-AF65-F5344CB8AC3E}">
        <p14:creationId xmlns:p14="http://schemas.microsoft.com/office/powerpoint/2010/main" val="1260982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ПРЕЗЕНТАЦИЯ_2022\Rybova_Atonichesky_Astaticheskay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280" y="2852936"/>
            <a:ext cx="1535239" cy="175700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44" name="Picture 4" descr="C:\Users\User\Desktop\ПРЕЗЕНТАЦИЯ_2022\Rybova_Gemipareticheskaya_For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947629"/>
            <a:ext cx="1552007" cy="177860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45" name="Picture 5" descr="C:\Users\User\Desktop\ПРЕЗЕНТАЦИЯ_2022\Rybova_Dipleg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988" y="4690180"/>
            <a:ext cx="1555531" cy="201916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116632"/>
            <a:ext cx="8496944" cy="707886"/>
          </a:xfrm>
          <a:prstGeom prst="rect">
            <a:avLst/>
          </a:prstGeom>
          <a:noFill/>
        </p:spPr>
        <p:txBody>
          <a:bodyPr wrap="square" rtlCol="0">
            <a:spAutoFit/>
          </a:bodyPr>
          <a:lstStyle/>
          <a:p>
            <a:r>
              <a:rPr lang="ru-RU" sz="2000" b="1" dirty="0" smtClean="0">
                <a:solidFill>
                  <a:prstClr val="black"/>
                </a:solidFill>
              </a:rPr>
              <a:t>Рябова Е.В. Адаптивная физическая культура. Комплексы упражнений для детей с ДЦП. Реабилитационные курсы для обучающихся с НОДА</a:t>
            </a:r>
            <a:endParaRPr lang="ru-RU" sz="2000" b="1" dirty="0">
              <a:solidFill>
                <a:prstClr val="black"/>
              </a:solidFill>
            </a:endParaRPr>
          </a:p>
        </p:txBody>
      </p:sp>
      <p:pic>
        <p:nvPicPr>
          <p:cNvPr id="7"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0780" y="1070566"/>
            <a:ext cx="7009511" cy="1532727"/>
          </a:xfrm>
          <a:prstGeom prst="rect">
            <a:avLst/>
          </a:prstGeom>
          <a:solidFill>
            <a:schemeClr val="accent5">
              <a:lumMod val="40000"/>
              <a:lumOff val="60000"/>
            </a:schemeClr>
          </a:solidFill>
          <a:scene3d>
            <a:camera prst="orthographicFront"/>
            <a:lightRig rig="threePt" dir="t"/>
          </a:scene3d>
          <a:sp3d>
            <a:bevelT/>
          </a:sp3d>
        </p:spPr>
        <p:txBody>
          <a:bodyPr wrap="square" rtlCol="0">
            <a:spAutoFit/>
          </a:bodyPr>
          <a:lstStyle/>
          <a:p>
            <a:pPr indent="179705" algn="just">
              <a:lnSpc>
                <a:spcPct val="120000"/>
              </a:lnSpc>
            </a:pPr>
            <a:r>
              <a:rPr lang="ru-RU" sz="1200" b="1" dirty="0">
                <a:solidFill>
                  <a:srgbClr val="000000"/>
                </a:solidFill>
                <a:ea typeface="Calibri"/>
                <a:cs typeface="Calibri"/>
              </a:rPr>
              <a:t>В практическое пособие включены </a:t>
            </a:r>
            <a:r>
              <a:rPr lang="ru-RU" sz="1200" b="1" dirty="0">
                <a:solidFill>
                  <a:srgbClr val="C00000"/>
                </a:solidFill>
                <a:ea typeface="Calibri"/>
                <a:cs typeface="Calibri"/>
              </a:rPr>
              <a:t>3 реабилитационных курса занятий </a:t>
            </a:r>
            <a:r>
              <a:rPr lang="ru-RU" sz="1200" b="1" dirty="0">
                <a:solidFill>
                  <a:srgbClr val="000000"/>
                </a:solidFill>
                <a:ea typeface="Calibri"/>
                <a:cs typeface="Calibri"/>
              </a:rPr>
              <a:t>по адаптивной физической культуре (АФК) для детей  с детским церебральным параличом (ДЦП). Каждый курс состоит из 18 занятий, учитывающих психофизические особенности каждого ребенка. </a:t>
            </a:r>
            <a:endParaRPr lang="ru-RU" sz="1200" b="1" dirty="0">
              <a:solidFill>
                <a:srgbClr val="000000"/>
              </a:solidFill>
              <a:ea typeface="Calibri"/>
              <a:cs typeface="SchoolBookC"/>
            </a:endParaRPr>
          </a:p>
          <a:p>
            <a:pPr indent="179705" algn="just">
              <a:lnSpc>
                <a:spcPct val="120000"/>
              </a:lnSpc>
            </a:pPr>
            <a:r>
              <a:rPr lang="ru-RU" sz="1400" b="1" dirty="0">
                <a:solidFill>
                  <a:srgbClr val="C00000"/>
                </a:solidFill>
                <a:ea typeface="Calibri"/>
                <a:cs typeface="Calibri"/>
              </a:rPr>
              <a:t>В первый курс вошли занятия для обучающихся с НОДА (</a:t>
            </a:r>
            <a:r>
              <a:rPr lang="ru-RU" sz="1400" b="1" i="1" dirty="0">
                <a:solidFill>
                  <a:srgbClr val="C00000"/>
                </a:solidFill>
                <a:ea typeface="Calibri"/>
                <a:cs typeface="Calibri"/>
              </a:rPr>
              <a:t>Корковый гемипарез</a:t>
            </a:r>
            <a:r>
              <a:rPr lang="ru-RU" sz="1400" b="1" dirty="0">
                <a:solidFill>
                  <a:srgbClr val="C00000"/>
                </a:solidFill>
                <a:ea typeface="Calibri"/>
                <a:cs typeface="Calibri"/>
              </a:rPr>
              <a:t>). Во второй – занятия для обучающихся с НОДА (</a:t>
            </a:r>
            <a:r>
              <a:rPr lang="ru-RU" sz="1400" b="1" i="1" dirty="0">
                <a:solidFill>
                  <a:srgbClr val="C00000"/>
                </a:solidFill>
                <a:ea typeface="Calibri"/>
                <a:cs typeface="Calibri"/>
              </a:rPr>
              <a:t>Подкорковый гемипарез</a:t>
            </a:r>
            <a:r>
              <a:rPr lang="ru-RU" sz="1400" b="1" dirty="0">
                <a:solidFill>
                  <a:srgbClr val="C00000"/>
                </a:solidFill>
                <a:ea typeface="Calibri"/>
                <a:cs typeface="Calibri"/>
              </a:rPr>
              <a:t>). В третий – занятия для обучающихся с НОДА (</a:t>
            </a:r>
            <a:r>
              <a:rPr lang="ru-RU" sz="1400" b="1" i="1" dirty="0">
                <a:solidFill>
                  <a:srgbClr val="C00000"/>
                </a:solidFill>
                <a:ea typeface="Calibri"/>
                <a:cs typeface="Calibri"/>
              </a:rPr>
              <a:t>Стволовой гемипарез</a:t>
            </a:r>
            <a:r>
              <a:rPr lang="ru-RU" sz="1400" b="1" dirty="0">
                <a:solidFill>
                  <a:srgbClr val="C00000"/>
                </a:solidFill>
                <a:ea typeface="Calibri"/>
                <a:cs typeface="Calibri"/>
              </a:rPr>
              <a:t>). </a:t>
            </a:r>
            <a:endParaRPr lang="ru-RU" sz="1400" b="1" dirty="0">
              <a:solidFill>
                <a:srgbClr val="C00000"/>
              </a:solidFill>
              <a:ea typeface="Calibri"/>
              <a:cs typeface="SchoolBookC"/>
            </a:endParaRPr>
          </a:p>
        </p:txBody>
      </p:sp>
      <p:sp>
        <p:nvSpPr>
          <p:cNvPr id="4" name="TextBox 3"/>
          <p:cNvSpPr txBox="1"/>
          <p:nvPr/>
        </p:nvSpPr>
        <p:spPr>
          <a:xfrm>
            <a:off x="1865715" y="4723700"/>
            <a:ext cx="7134071" cy="1661096"/>
          </a:xfrm>
          <a:prstGeom prst="rect">
            <a:avLst/>
          </a:prstGeom>
          <a:solidFill>
            <a:schemeClr val="accent5">
              <a:lumMod val="60000"/>
              <a:lumOff val="40000"/>
            </a:schemeClr>
          </a:solidFill>
          <a:scene3d>
            <a:camera prst="orthographicFront"/>
            <a:lightRig rig="threePt" dir="t"/>
          </a:scene3d>
          <a:sp3d>
            <a:bevelT/>
          </a:sp3d>
        </p:spPr>
        <p:txBody>
          <a:bodyPr wrap="square" rtlCol="0">
            <a:spAutoFit/>
          </a:bodyPr>
          <a:lstStyle/>
          <a:p>
            <a:pPr indent="179705" algn="just">
              <a:lnSpc>
                <a:spcPct val="120000"/>
              </a:lnSpc>
            </a:pPr>
            <a:r>
              <a:rPr lang="ru-RU" sz="1200" b="1" dirty="0">
                <a:solidFill>
                  <a:srgbClr val="000000"/>
                </a:solidFill>
                <a:ea typeface="Calibri"/>
                <a:cs typeface="Calibri"/>
              </a:rPr>
              <a:t>В практическое пособие включены </a:t>
            </a:r>
            <a:r>
              <a:rPr lang="ru-RU" sz="1400" b="1" dirty="0">
                <a:solidFill>
                  <a:srgbClr val="C00000"/>
                </a:solidFill>
                <a:ea typeface="Calibri"/>
                <a:cs typeface="Calibri"/>
              </a:rPr>
              <a:t>4 реабилитационных курса занятий </a:t>
            </a:r>
            <a:r>
              <a:rPr lang="ru-RU" sz="1200" b="1" dirty="0">
                <a:solidFill>
                  <a:srgbClr val="000000"/>
                </a:solidFill>
                <a:ea typeface="Calibri"/>
                <a:cs typeface="Calibri"/>
              </a:rPr>
              <a:t>по адаптивной физической культуре (АФК) для детей  с </a:t>
            </a:r>
            <a:r>
              <a:rPr lang="ru-RU" sz="1200" b="1" dirty="0" smtClean="0">
                <a:solidFill>
                  <a:srgbClr val="000000"/>
                </a:solidFill>
                <a:ea typeface="Calibri"/>
                <a:cs typeface="Calibri"/>
              </a:rPr>
              <a:t>ДЦП. </a:t>
            </a:r>
            <a:r>
              <a:rPr lang="ru-RU" sz="1200" b="1" dirty="0">
                <a:solidFill>
                  <a:srgbClr val="000000"/>
                </a:solidFill>
                <a:ea typeface="Calibri"/>
                <a:cs typeface="Calibri"/>
              </a:rPr>
              <a:t>Каждый курс состоит из 18 </a:t>
            </a:r>
            <a:r>
              <a:rPr lang="ru-RU" sz="1200" b="1" dirty="0" smtClean="0">
                <a:solidFill>
                  <a:srgbClr val="000000"/>
                </a:solidFill>
                <a:ea typeface="Calibri"/>
                <a:cs typeface="Calibri"/>
              </a:rPr>
              <a:t>занятий.</a:t>
            </a:r>
            <a:endParaRPr lang="ru-RU" sz="1200" b="1" dirty="0">
              <a:solidFill>
                <a:srgbClr val="000000"/>
              </a:solidFill>
              <a:ea typeface="Calibri"/>
              <a:cs typeface="SchoolBookC"/>
            </a:endParaRPr>
          </a:p>
          <a:p>
            <a:pPr indent="179705" algn="just">
              <a:lnSpc>
                <a:spcPct val="120000"/>
              </a:lnSpc>
            </a:pPr>
            <a:r>
              <a:rPr lang="ru-RU" sz="1200" b="1" dirty="0">
                <a:solidFill>
                  <a:srgbClr val="C00000"/>
                </a:solidFill>
                <a:ea typeface="Calibri"/>
                <a:cs typeface="Calibri"/>
              </a:rPr>
              <a:t>В первый, второй и третий курсы вошли 3 уровня занятий для обучающихся с НОДА (</a:t>
            </a:r>
            <a:r>
              <a:rPr lang="ru-RU" sz="1200" b="1" i="1" dirty="0">
                <a:solidFill>
                  <a:srgbClr val="C00000"/>
                </a:solidFill>
                <a:ea typeface="Calibri"/>
                <a:cs typeface="Calibri"/>
              </a:rPr>
              <a:t>Спастическая </a:t>
            </a:r>
            <a:r>
              <a:rPr lang="ru-RU" sz="1200" b="1" i="1" dirty="0" err="1">
                <a:solidFill>
                  <a:srgbClr val="C00000"/>
                </a:solidFill>
                <a:ea typeface="Calibri"/>
                <a:cs typeface="Calibri"/>
              </a:rPr>
              <a:t>диплегия</a:t>
            </a:r>
            <a:r>
              <a:rPr lang="ru-RU" sz="1200" b="1" dirty="0">
                <a:solidFill>
                  <a:srgbClr val="C00000"/>
                </a:solidFill>
                <a:ea typeface="Calibri"/>
                <a:cs typeface="Calibri"/>
              </a:rPr>
              <a:t>). В четвертый курс – занятия для обучающихся с НОДА (</a:t>
            </a:r>
            <a:r>
              <a:rPr lang="ru-RU" sz="1200" b="1" i="1" dirty="0">
                <a:solidFill>
                  <a:srgbClr val="C00000"/>
                </a:solidFill>
                <a:ea typeface="Calibri"/>
                <a:cs typeface="Calibri"/>
              </a:rPr>
              <a:t>Спастическая </a:t>
            </a:r>
            <a:r>
              <a:rPr lang="ru-RU" sz="1200" b="1" i="1" dirty="0" err="1">
                <a:solidFill>
                  <a:srgbClr val="C00000"/>
                </a:solidFill>
                <a:ea typeface="Calibri"/>
                <a:cs typeface="Calibri"/>
              </a:rPr>
              <a:t>тетраплегия</a:t>
            </a:r>
            <a:r>
              <a:rPr lang="ru-RU" sz="1200" b="1" dirty="0">
                <a:solidFill>
                  <a:srgbClr val="C00000"/>
                </a:solidFill>
                <a:ea typeface="Calibri"/>
                <a:cs typeface="Calibri"/>
              </a:rPr>
              <a:t>), 3­­й уровень </a:t>
            </a:r>
            <a:r>
              <a:rPr lang="ru-RU" sz="1200" b="1" dirty="0" err="1">
                <a:solidFill>
                  <a:srgbClr val="C00000"/>
                </a:solidFill>
                <a:ea typeface="Calibri"/>
                <a:cs typeface="Calibri"/>
              </a:rPr>
              <a:t>сформированности</a:t>
            </a:r>
            <a:r>
              <a:rPr lang="ru-RU" sz="1200" b="1" dirty="0">
                <a:solidFill>
                  <a:srgbClr val="C00000"/>
                </a:solidFill>
                <a:ea typeface="Calibri"/>
                <a:cs typeface="Calibri"/>
              </a:rPr>
              <a:t> двигательных </a:t>
            </a:r>
            <a:r>
              <a:rPr lang="ru-RU" sz="1200" b="1" dirty="0" smtClean="0">
                <a:solidFill>
                  <a:srgbClr val="C00000"/>
                </a:solidFill>
                <a:ea typeface="Calibri"/>
                <a:cs typeface="Calibri"/>
              </a:rPr>
              <a:t>навыков. Занятия </a:t>
            </a:r>
            <a:r>
              <a:rPr lang="ru-RU" sz="1200" b="1" dirty="0">
                <a:solidFill>
                  <a:srgbClr val="C00000"/>
                </a:solidFill>
                <a:ea typeface="Calibri"/>
                <a:cs typeface="Calibri"/>
              </a:rPr>
              <a:t>соответствуют уровням </a:t>
            </a:r>
            <a:r>
              <a:rPr lang="ru-RU" sz="1200" b="1" dirty="0" err="1">
                <a:solidFill>
                  <a:srgbClr val="C00000"/>
                </a:solidFill>
                <a:ea typeface="Calibri"/>
                <a:cs typeface="Calibri"/>
              </a:rPr>
              <a:t>сформированности</a:t>
            </a:r>
            <a:r>
              <a:rPr lang="ru-RU" sz="1200" b="1" dirty="0">
                <a:solidFill>
                  <a:srgbClr val="C00000"/>
                </a:solidFill>
                <a:ea typeface="Calibri"/>
                <a:cs typeface="Calibri"/>
              </a:rPr>
              <a:t> двигательных навыков, что позволяет обеспечить устойчивый </a:t>
            </a:r>
            <a:r>
              <a:rPr lang="ru-RU" sz="1200" b="1" dirty="0" err="1">
                <a:solidFill>
                  <a:srgbClr val="C00000"/>
                </a:solidFill>
                <a:ea typeface="Calibri"/>
                <a:cs typeface="Calibri"/>
              </a:rPr>
              <a:t>абилитационный</a:t>
            </a:r>
            <a:r>
              <a:rPr lang="ru-RU" sz="1200" b="1" dirty="0">
                <a:solidFill>
                  <a:srgbClr val="C00000"/>
                </a:solidFill>
                <a:ea typeface="Calibri"/>
                <a:cs typeface="Calibri"/>
              </a:rPr>
              <a:t> эффект у детей с </a:t>
            </a:r>
            <a:r>
              <a:rPr lang="ru-RU" sz="1200" b="1" dirty="0" smtClean="0">
                <a:solidFill>
                  <a:srgbClr val="C00000"/>
                </a:solidFill>
                <a:ea typeface="Calibri"/>
                <a:cs typeface="Calibri"/>
              </a:rPr>
              <a:t>ДЦП</a:t>
            </a:r>
            <a:r>
              <a:rPr lang="ru-RU" sz="1200" b="1" dirty="0">
                <a:solidFill>
                  <a:srgbClr val="C00000"/>
                </a:solidFill>
                <a:ea typeface="Calibri"/>
                <a:cs typeface="Calibri"/>
              </a:rPr>
              <a:t>.</a:t>
            </a:r>
            <a:r>
              <a:rPr lang="ru-RU" sz="1200" b="1" dirty="0" smtClean="0">
                <a:solidFill>
                  <a:srgbClr val="C00000"/>
                </a:solidFill>
                <a:ea typeface="Calibri"/>
                <a:cs typeface="Calibri"/>
              </a:rPr>
              <a:t>.</a:t>
            </a:r>
            <a:endParaRPr lang="ru-RU" b="1" dirty="0">
              <a:solidFill>
                <a:srgbClr val="C00000"/>
              </a:solidFill>
              <a:ea typeface="Calibri"/>
              <a:cs typeface="SchoolBookC"/>
            </a:endParaRPr>
          </a:p>
        </p:txBody>
      </p:sp>
      <p:sp>
        <p:nvSpPr>
          <p:cNvPr id="5" name="TextBox 4"/>
          <p:cNvSpPr txBox="1"/>
          <p:nvPr/>
        </p:nvSpPr>
        <p:spPr>
          <a:xfrm>
            <a:off x="1864439" y="2817342"/>
            <a:ext cx="7122194" cy="1828193"/>
          </a:xfrm>
          <a:prstGeom prst="rect">
            <a:avLst/>
          </a:prstGeom>
          <a:solidFill>
            <a:schemeClr val="accent2">
              <a:lumMod val="40000"/>
              <a:lumOff val="60000"/>
            </a:schemeClr>
          </a:solidFill>
          <a:scene3d>
            <a:camera prst="orthographicFront"/>
            <a:lightRig rig="threePt" dir="t"/>
          </a:scene3d>
          <a:sp3d>
            <a:bevelT/>
          </a:sp3d>
        </p:spPr>
        <p:txBody>
          <a:bodyPr wrap="square" rtlCol="0">
            <a:spAutoFit/>
          </a:bodyPr>
          <a:lstStyle/>
          <a:p>
            <a:pPr indent="179705" algn="just">
              <a:lnSpc>
                <a:spcPct val="120000"/>
              </a:lnSpc>
            </a:pPr>
            <a:r>
              <a:rPr lang="ru-RU" sz="1200" b="1" dirty="0">
                <a:solidFill>
                  <a:srgbClr val="000000"/>
                </a:solidFill>
                <a:ea typeface="Calibri"/>
                <a:cs typeface="Calibri"/>
              </a:rPr>
              <a:t>В практическое пособие включены </a:t>
            </a:r>
            <a:r>
              <a:rPr lang="ru-RU" sz="1400" b="1" dirty="0">
                <a:solidFill>
                  <a:srgbClr val="C00000"/>
                </a:solidFill>
                <a:ea typeface="Calibri"/>
                <a:cs typeface="Calibri"/>
              </a:rPr>
              <a:t>4 реабилитационных курса занятий </a:t>
            </a:r>
            <a:r>
              <a:rPr lang="ru-RU" sz="1200" b="1" dirty="0">
                <a:solidFill>
                  <a:srgbClr val="000000"/>
                </a:solidFill>
                <a:ea typeface="Calibri"/>
                <a:cs typeface="Calibri"/>
              </a:rPr>
              <a:t>по адаптивной физической культуре (АФК) для детей с </a:t>
            </a:r>
            <a:r>
              <a:rPr lang="ru-RU" sz="1200" b="1" dirty="0" smtClean="0">
                <a:solidFill>
                  <a:srgbClr val="000000"/>
                </a:solidFill>
                <a:ea typeface="Calibri"/>
                <a:cs typeface="Calibri"/>
              </a:rPr>
              <a:t>ДЦП. </a:t>
            </a:r>
            <a:r>
              <a:rPr lang="ru-RU" sz="1200" b="1" dirty="0">
                <a:solidFill>
                  <a:srgbClr val="000000"/>
                </a:solidFill>
                <a:ea typeface="Calibri"/>
                <a:cs typeface="Calibri"/>
              </a:rPr>
              <a:t>Каждый курс состоит из 18 занятий, учитывающих психофизические особенности каждого ребенка. </a:t>
            </a:r>
            <a:endParaRPr lang="ru-RU" sz="1200" b="1" dirty="0">
              <a:solidFill>
                <a:srgbClr val="000000"/>
              </a:solidFill>
              <a:ea typeface="Calibri"/>
              <a:cs typeface="SchoolBookC"/>
            </a:endParaRPr>
          </a:p>
          <a:p>
            <a:pPr indent="179705" algn="just">
              <a:lnSpc>
                <a:spcPct val="120000"/>
              </a:lnSpc>
            </a:pPr>
            <a:r>
              <a:rPr lang="ru-RU" sz="1400" b="1" dirty="0">
                <a:solidFill>
                  <a:srgbClr val="C00000"/>
                </a:solidFill>
                <a:ea typeface="Calibri"/>
                <a:cs typeface="Calibri"/>
              </a:rPr>
              <a:t>В первый и второй курсы вошли занятия для детей с НОДА (ДЦП, </a:t>
            </a:r>
            <a:r>
              <a:rPr lang="ru-RU" sz="1400" b="1" dirty="0" err="1">
                <a:solidFill>
                  <a:srgbClr val="C00000"/>
                </a:solidFill>
                <a:ea typeface="Calibri"/>
                <a:cs typeface="Calibri"/>
              </a:rPr>
              <a:t>гиперкинетическая</a:t>
            </a:r>
            <a:r>
              <a:rPr lang="ru-RU" sz="1400" b="1" dirty="0">
                <a:solidFill>
                  <a:srgbClr val="C00000"/>
                </a:solidFill>
                <a:ea typeface="Calibri"/>
                <a:cs typeface="Calibri"/>
              </a:rPr>
              <a:t> форма) 1 и 2 уровней </a:t>
            </a:r>
            <a:r>
              <a:rPr lang="ru-RU" sz="1400" b="1" dirty="0" err="1">
                <a:solidFill>
                  <a:srgbClr val="C00000"/>
                </a:solidFill>
                <a:ea typeface="Calibri"/>
                <a:cs typeface="Calibri"/>
              </a:rPr>
              <a:t>сформирован­ности</a:t>
            </a:r>
            <a:r>
              <a:rPr lang="ru-RU" sz="1400" b="1" dirty="0">
                <a:solidFill>
                  <a:srgbClr val="C00000"/>
                </a:solidFill>
                <a:ea typeface="Calibri"/>
                <a:cs typeface="Calibri"/>
              </a:rPr>
              <a:t> двигательных навыков. В третий и четвертый курсы – заня</a:t>
            </a:r>
            <a:r>
              <a:rPr lang="ru-RU" sz="1400" b="1" spc="25" dirty="0">
                <a:solidFill>
                  <a:srgbClr val="C00000"/>
                </a:solidFill>
                <a:ea typeface="Calibri"/>
                <a:cs typeface="Calibri"/>
              </a:rPr>
              <a:t>тия для детей с НОДА (ДЦП, </a:t>
            </a:r>
            <a:r>
              <a:rPr lang="ru-RU" sz="1400" b="1" spc="25" dirty="0" err="1">
                <a:solidFill>
                  <a:srgbClr val="C00000"/>
                </a:solidFill>
                <a:ea typeface="Calibri"/>
                <a:cs typeface="Calibri"/>
              </a:rPr>
              <a:t>атонически­­астатическая</a:t>
            </a:r>
            <a:r>
              <a:rPr lang="ru-RU" sz="1400" b="1" spc="25" dirty="0">
                <a:solidFill>
                  <a:srgbClr val="C00000"/>
                </a:solidFill>
                <a:ea typeface="Calibri"/>
                <a:cs typeface="Calibri"/>
              </a:rPr>
              <a:t> фор</a:t>
            </a:r>
            <a:r>
              <a:rPr lang="ru-RU" sz="1400" b="1" spc="45" dirty="0">
                <a:solidFill>
                  <a:srgbClr val="C00000"/>
                </a:solidFill>
                <a:ea typeface="Calibri"/>
                <a:cs typeface="Calibri"/>
              </a:rPr>
              <a:t>ма) 2 и </a:t>
            </a:r>
            <a:r>
              <a:rPr lang="ru-RU" sz="1400" b="1" dirty="0">
                <a:solidFill>
                  <a:srgbClr val="C00000"/>
                </a:solidFill>
                <a:ea typeface="Calibri"/>
                <a:cs typeface="Calibri"/>
              </a:rPr>
              <a:t>3 уровней </a:t>
            </a:r>
            <a:r>
              <a:rPr lang="ru-RU" sz="1400" b="1" dirty="0" err="1">
                <a:solidFill>
                  <a:srgbClr val="C00000"/>
                </a:solidFill>
                <a:ea typeface="Calibri"/>
                <a:cs typeface="Calibri"/>
              </a:rPr>
              <a:t>сформированности</a:t>
            </a:r>
            <a:r>
              <a:rPr lang="ru-RU" sz="1400" b="1" dirty="0">
                <a:solidFill>
                  <a:srgbClr val="C00000"/>
                </a:solidFill>
                <a:ea typeface="Calibri"/>
                <a:cs typeface="Calibri"/>
              </a:rPr>
              <a:t> двигательных навыков.</a:t>
            </a:r>
            <a:endParaRPr lang="ru-RU" sz="1400" b="1" dirty="0">
              <a:solidFill>
                <a:srgbClr val="C00000"/>
              </a:solidFill>
              <a:ea typeface="Calibri"/>
              <a:cs typeface="SchoolBookC"/>
            </a:endParaRPr>
          </a:p>
        </p:txBody>
      </p:sp>
    </p:spTree>
    <p:extLst>
      <p:ext uri="{BB962C8B-B14F-4D97-AF65-F5344CB8AC3E}">
        <p14:creationId xmlns:p14="http://schemas.microsoft.com/office/powerpoint/2010/main" val="3739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1" y="116632"/>
            <a:ext cx="8883991" cy="954107"/>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txBody>
          <a:bodyPr wrap="square" lIns="91440" tIns="45720" rIns="91440" bIns="45720">
            <a:spAutoFit/>
            <a:sp3d extrusionH="25400" contourW="8890">
              <a:bevelT w="38100" h="31750"/>
              <a:contourClr>
                <a:schemeClr val="accent2">
                  <a:shade val="75000"/>
                </a:schemeClr>
              </a:contourClr>
            </a:sp3d>
          </a:bodyPr>
          <a:lstStyle/>
          <a:p>
            <a:pPr algn="just"/>
            <a:r>
              <a:rPr lang="ru-RU" sz="2800" b="1" dirty="0" smtClean="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АООП НОО для глухих обучающихся в соответствии с ФГОС НОО ОВЗ </a:t>
            </a:r>
            <a:r>
              <a:rPr lang="ru-RU" sz="2000" b="1" dirty="0" smtClean="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(Варианты 1.1, 1.2, 1.3 и 1.4)</a:t>
            </a:r>
            <a:endParaRPr lang="ru-RU" sz="2000" b="1" dirty="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endParaRPr>
          </a:p>
        </p:txBody>
      </p:sp>
      <p:graphicFrame>
        <p:nvGraphicFramePr>
          <p:cNvPr id="6" name="Схема 5"/>
          <p:cNvGraphicFramePr/>
          <p:nvPr>
            <p:extLst>
              <p:ext uri="{D42A27DB-BD31-4B8C-83A1-F6EECF244321}">
                <p14:modId xmlns:p14="http://schemas.microsoft.com/office/powerpoint/2010/main" val="824372650"/>
              </p:ext>
            </p:extLst>
          </p:nvPr>
        </p:nvGraphicFramePr>
        <p:xfrm>
          <a:off x="1458280" y="1556792"/>
          <a:ext cx="5784304"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7371822" y="1475692"/>
            <a:ext cx="1691680" cy="1703030"/>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1000"/>
              </a:spcAft>
            </a:pPr>
            <a:r>
              <a:rPr lang="ru-RU" sz="1100" b="1" dirty="0" smtClean="0">
                <a:solidFill>
                  <a:prstClr val="black"/>
                </a:solidFill>
                <a:latin typeface="Times New Roman" panose="02020603050405020304" pitchFamily="18" charset="0"/>
                <a:ea typeface="Calibri"/>
                <a:cs typeface="Times New Roman" panose="02020603050405020304" pitchFamily="18" charset="0"/>
              </a:rPr>
              <a:t>:</a:t>
            </a:r>
            <a:endParaRPr lang="ru-RU" sz="1100" b="1" dirty="0">
              <a:solidFill>
                <a:prstClr val="black"/>
              </a:solidFill>
              <a:latin typeface="Times New Roman" panose="02020603050405020304" pitchFamily="18" charset="0"/>
              <a:ea typeface="Calibri"/>
              <a:cs typeface="Times New Roman" panose="02020603050405020304" pitchFamily="18" charset="0"/>
            </a:endParaRPr>
          </a:p>
          <a:p>
            <a:pPr>
              <a:spcAft>
                <a:spcPts val="1000"/>
              </a:spcAft>
            </a:pPr>
            <a:r>
              <a:rPr lang="ru-RU" sz="1100" b="1" dirty="0">
                <a:solidFill>
                  <a:srgbClr val="C00000"/>
                </a:solidFill>
                <a:latin typeface="Times New Roman" panose="02020603050405020304" pitchFamily="18" charset="0"/>
                <a:ea typeface="Calibri"/>
                <a:cs typeface="Times New Roman" panose="02020603050405020304" pitchFamily="18" charset="0"/>
              </a:rPr>
              <a:t>Обязательная часть</a:t>
            </a:r>
            <a:r>
              <a:rPr lang="ru-RU" sz="1100" b="1" dirty="0">
                <a:solidFill>
                  <a:prstClr val="black"/>
                </a:solidFill>
                <a:latin typeface="Times New Roman" panose="02020603050405020304" pitchFamily="18" charset="0"/>
                <a:ea typeface="Calibri"/>
                <a:cs typeface="Times New Roman" panose="02020603050405020304" pitchFamily="18" charset="0"/>
              </a:rPr>
              <a:t>: </a:t>
            </a:r>
            <a:r>
              <a:rPr lang="ru-RU" sz="1100" b="1" dirty="0" smtClean="0">
                <a:solidFill>
                  <a:prstClr val="black"/>
                </a:solidFill>
                <a:latin typeface="Times New Roman" panose="02020603050405020304" pitchFamily="18" charset="0"/>
                <a:ea typeface="Calibri"/>
                <a:cs typeface="Times New Roman" panose="02020603050405020304" pitchFamily="18" charset="0"/>
              </a:rPr>
              <a:t>80%</a:t>
            </a:r>
            <a:endParaRPr lang="ru-RU" sz="1100" b="1" dirty="0">
              <a:solidFill>
                <a:prstClr val="black"/>
              </a:solidFill>
              <a:latin typeface="Times New Roman" panose="02020603050405020304" pitchFamily="18" charset="0"/>
              <a:ea typeface="Calibri"/>
              <a:cs typeface="Times New Roman" panose="02020603050405020304" pitchFamily="18" charset="0"/>
            </a:endParaRPr>
          </a:p>
          <a:p>
            <a:pPr>
              <a:spcAft>
                <a:spcPts val="1000"/>
              </a:spcAft>
            </a:pPr>
            <a:r>
              <a:rPr lang="ru-RU" sz="1100" b="1" dirty="0">
                <a:solidFill>
                  <a:srgbClr val="C00000"/>
                </a:solidFill>
                <a:latin typeface="Times New Roman" panose="02020603050405020304" pitchFamily="18" charset="0"/>
                <a:ea typeface="Calibri"/>
                <a:cs typeface="Times New Roman" panose="02020603050405020304" pitchFamily="18" charset="0"/>
              </a:rPr>
              <a:t>Внеурочная деятельность, включая  коррекционно- развивающую область</a:t>
            </a:r>
            <a:r>
              <a:rPr lang="ru-RU" sz="1100" b="1" dirty="0">
                <a:solidFill>
                  <a:prstClr val="black"/>
                </a:solidFill>
                <a:latin typeface="Times New Roman" panose="02020603050405020304" pitchFamily="18" charset="0"/>
                <a:ea typeface="Calibri"/>
                <a:cs typeface="Times New Roman" panose="02020603050405020304" pitchFamily="18" charset="0"/>
              </a:rPr>
              <a:t>: </a:t>
            </a:r>
            <a:r>
              <a:rPr lang="ru-RU" sz="1100" b="1" dirty="0" smtClean="0">
                <a:solidFill>
                  <a:prstClr val="black"/>
                </a:solidFill>
                <a:latin typeface="Times New Roman" panose="02020603050405020304" pitchFamily="18" charset="0"/>
                <a:ea typeface="Calibri"/>
                <a:cs typeface="Times New Roman" panose="02020603050405020304" pitchFamily="18" charset="0"/>
              </a:rPr>
              <a:t>20%</a:t>
            </a:r>
            <a:endParaRPr lang="ru-RU" sz="1100" b="1" dirty="0">
              <a:solidFill>
                <a:prstClr val="black"/>
              </a:solidFill>
              <a:latin typeface="Times New Roman" panose="02020603050405020304" pitchFamily="18" charset="0"/>
              <a:ea typeface="Calibri"/>
              <a:cs typeface="Times New Roman" panose="02020603050405020304" pitchFamily="18" charset="0"/>
            </a:endParaRPr>
          </a:p>
        </p:txBody>
      </p:sp>
      <p:sp>
        <p:nvSpPr>
          <p:cNvPr id="10" name="TextBox 9"/>
          <p:cNvSpPr txBox="1"/>
          <p:nvPr/>
        </p:nvSpPr>
        <p:spPr>
          <a:xfrm>
            <a:off x="5847387" y="4693449"/>
            <a:ext cx="1368152" cy="1323439"/>
          </a:xfrm>
          <a:prstGeom prst="rect">
            <a:avLst/>
          </a:prstGeom>
          <a:noFill/>
        </p:spPr>
        <p:txBody>
          <a:bodyPr wrap="square" rtlCol="0">
            <a:spAutoFit/>
          </a:bodyPr>
          <a:lstStyle/>
          <a:p>
            <a:r>
              <a:rPr lang="ru-RU" sz="1400" b="1" dirty="0">
                <a:solidFill>
                  <a:srgbClr val="C00000"/>
                </a:solidFill>
                <a:latin typeface="Times New Roman" panose="02020603050405020304" pitchFamily="18" charset="0"/>
                <a:ea typeface="Calibri"/>
                <a:cs typeface="Times New Roman" panose="02020603050405020304" pitchFamily="18" charset="0"/>
              </a:rPr>
              <a:t>Вариант 1.3.</a:t>
            </a:r>
            <a:r>
              <a:rPr lang="ru-RU" sz="1400" b="1" dirty="0">
                <a:solidFill>
                  <a:prstClr val="black"/>
                </a:solidFill>
                <a:latin typeface="Times New Roman" panose="02020603050405020304" pitchFamily="18" charset="0"/>
                <a:ea typeface="Calibri"/>
                <a:cs typeface="Times New Roman" panose="02020603050405020304" pitchFamily="18" charset="0"/>
              </a:rPr>
              <a:t> </a:t>
            </a:r>
            <a:r>
              <a:rPr lang="ru-RU" sz="1000" b="1" dirty="0">
                <a:solidFill>
                  <a:prstClr val="black"/>
                </a:solidFill>
                <a:latin typeface="Times New Roman" panose="02020603050405020304" pitchFamily="18" charset="0"/>
                <a:ea typeface="Calibri"/>
                <a:cs typeface="Times New Roman" panose="02020603050405020304" pitchFamily="18" charset="0"/>
              </a:rPr>
              <a:t>– АООП НОО </a:t>
            </a:r>
            <a:r>
              <a:rPr lang="ru-RU" sz="1100" b="1" dirty="0">
                <a:solidFill>
                  <a:prstClr val="black"/>
                </a:solidFill>
                <a:latin typeface="Times New Roman" panose="02020603050405020304" pitchFamily="18" charset="0"/>
                <a:ea typeface="Calibri"/>
                <a:cs typeface="Times New Roman" panose="02020603050405020304" pitchFamily="18" charset="0"/>
              </a:rPr>
              <a:t>для глухих обучающихся с </a:t>
            </a:r>
            <a:r>
              <a:rPr lang="ru-RU" sz="1100" b="1" dirty="0" smtClean="0">
                <a:solidFill>
                  <a:prstClr val="black"/>
                </a:solidFill>
                <a:latin typeface="Times New Roman" panose="02020603050405020304" pitchFamily="18" charset="0"/>
                <a:ea typeface="Calibri"/>
                <a:cs typeface="Times New Roman" panose="02020603050405020304" pitchFamily="18" charset="0"/>
              </a:rPr>
              <a:t>легкой умственной отсталостью</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417247" y="4001418"/>
            <a:ext cx="1705777" cy="1405513"/>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1000"/>
              </a:spcAft>
            </a:pPr>
            <a:r>
              <a:rPr lang="ru-RU" sz="1100" b="1" dirty="0" smtClean="0">
                <a:solidFill>
                  <a:srgbClr val="C00000"/>
                </a:solidFill>
                <a:latin typeface="Times New Roman" panose="02020603050405020304" pitchFamily="18" charset="0"/>
                <a:ea typeface="Calibri"/>
                <a:cs typeface="Times New Roman" panose="02020603050405020304" pitchFamily="18" charset="0"/>
              </a:rPr>
              <a:t>Обязательная часть: </a:t>
            </a:r>
            <a:r>
              <a:rPr lang="ru-RU" sz="1100" b="1" dirty="0" smtClean="0">
                <a:solidFill>
                  <a:prstClr val="black"/>
                </a:solidFill>
                <a:latin typeface="Times New Roman" panose="02020603050405020304" pitchFamily="18" charset="0"/>
                <a:ea typeface="Calibri"/>
                <a:cs typeface="Times New Roman" panose="02020603050405020304" pitchFamily="18" charset="0"/>
              </a:rPr>
              <a:t>70%</a:t>
            </a:r>
            <a:endParaRPr lang="ru-RU" sz="1100" b="1" dirty="0">
              <a:solidFill>
                <a:prstClr val="black"/>
              </a:solidFill>
              <a:latin typeface="Times New Roman" panose="02020603050405020304" pitchFamily="18" charset="0"/>
              <a:ea typeface="Calibri"/>
              <a:cs typeface="Times New Roman" panose="02020603050405020304" pitchFamily="18" charset="0"/>
            </a:endParaRPr>
          </a:p>
          <a:p>
            <a:pPr>
              <a:spcAft>
                <a:spcPts val="1000"/>
              </a:spcAft>
            </a:pPr>
            <a:r>
              <a:rPr lang="ru-RU" sz="1100" b="1" dirty="0">
                <a:solidFill>
                  <a:srgbClr val="C00000"/>
                </a:solidFill>
                <a:latin typeface="Times New Roman" panose="02020603050405020304" pitchFamily="18" charset="0"/>
                <a:ea typeface="Calibri"/>
                <a:cs typeface="Times New Roman" panose="02020603050405020304" pitchFamily="18" charset="0"/>
              </a:rPr>
              <a:t>Внеурочная деятельность, включая  коррекционно- развивающую область</a:t>
            </a:r>
            <a:r>
              <a:rPr lang="ru-RU" sz="1100" b="1" dirty="0">
                <a:solidFill>
                  <a:prstClr val="black"/>
                </a:solidFill>
                <a:latin typeface="Times New Roman" panose="02020603050405020304" pitchFamily="18" charset="0"/>
                <a:ea typeface="Calibri"/>
                <a:cs typeface="Times New Roman" panose="02020603050405020304" pitchFamily="18" charset="0"/>
              </a:rPr>
              <a:t>: </a:t>
            </a:r>
            <a:r>
              <a:rPr lang="ru-RU" sz="1100" b="1" dirty="0" smtClean="0">
                <a:solidFill>
                  <a:prstClr val="black"/>
                </a:solidFill>
                <a:latin typeface="Times New Roman" panose="02020603050405020304" pitchFamily="18" charset="0"/>
                <a:ea typeface="Calibri"/>
                <a:cs typeface="Times New Roman" panose="02020603050405020304" pitchFamily="18" charset="0"/>
              </a:rPr>
              <a:t>30%</a:t>
            </a:r>
            <a:endParaRPr lang="ru-RU" sz="1100" b="1" dirty="0">
              <a:solidFill>
                <a:prstClr val="black"/>
              </a:solidFill>
              <a:latin typeface="Times New Roman" panose="02020603050405020304" pitchFamily="18" charset="0"/>
              <a:ea typeface="Calibri"/>
              <a:cs typeface="Times New Roman" panose="02020603050405020304" pitchFamily="18" charset="0"/>
            </a:endParaRPr>
          </a:p>
        </p:txBody>
      </p:sp>
      <p:sp>
        <p:nvSpPr>
          <p:cNvPr id="12" name="TextBox 11"/>
          <p:cNvSpPr txBox="1"/>
          <p:nvPr/>
        </p:nvSpPr>
        <p:spPr>
          <a:xfrm>
            <a:off x="179511" y="3136065"/>
            <a:ext cx="1175657" cy="1143903"/>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1000"/>
              </a:spcAft>
            </a:pPr>
            <a:r>
              <a:rPr lang="ru-RU" sz="1200" b="1" dirty="0" smtClean="0">
                <a:solidFill>
                  <a:srgbClr val="C00000"/>
                </a:solidFill>
                <a:latin typeface="Times New Roman" panose="02020603050405020304" pitchFamily="18" charset="0"/>
                <a:ea typeface="Calibri"/>
                <a:cs typeface="Times New Roman" panose="02020603050405020304" pitchFamily="18" charset="0"/>
              </a:rPr>
              <a:t>Обязательная </a:t>
            </a:r>
            <a:r>
              <a:rPr lang="ru-RU" sz="1200" b="1" dirty="0">
                <a:solidFill>
                  <a:srgbClr val="C00000"/>
                </a:solidFill>
                <a:latin typeface="Times New Roman" panose="02020603050405020304" pitchFamily="18" charset="0"/>
                <a:ea typeface="Calibri"/>
                <a:cs typeface="Times New Roman" panose="02020603050405020304" pitchFamily="18" charset="0"/>
              </a:rPr>
              <a:t>часть</a:t>
            </a:r>
            <a:r>
              <a:rPr lang="ru-RU" sz="1200" b="1" dirty="0">
                <a:solidFill>
                  <a:prstClr val="black"/>
                </a:solidFill>
                <a:latin typeface="Times New Roman" panose="02020603050405020304" pitchFamily="18" charset="0"/>
                <a:ea typeface="Calibri"/>
                <a:cs typeface="Times New Roman" panose="02020603050405020304" pitchFamily="18" charset="0"/>
              </a:rPr>
              <a:t>: </a:t>
            </a:r>
            <a:r>
              <a:rPr lang="ru-RU" sz="1200" b="1" dirty="0" smtClean="0">
                <a:solidFill>
                  <a:prstClr val="black"/>
                </a:solidFill>
                <a:latin typeface="Times New Roman" panose="02020603050405020304" pitchFamily="18" charset="0"/>
                <a:ea typeface="Calibri"/>
                <a:cs typeface="Times New Roman" panose="02020603050405020304" pitchFamily="18" charset="0"/>
              </a:rPr>
              <a:t>60%</a:t>
            </a:r>
            <a:endParaRPr lang="ru-RU" sz="1200" b="1" dirty="0">
              <a:solidFill>
                <a:prstClr val="black"/>
              </a:solidFill>
              <a:latin typeface="Times New Roman" panose="02020603050405020304" pitchFamily="18" charset="0"/>
              <a:ea typeface="Calibri"/>
              <a:cs typeface="Times New Roman" panose="02020603050405020304" pitchFamily="18" charset="0"/>
            </a:endParaRPr>
          </a:p>
          <a:p>
            <a:pPr>
              <a:spcAft>
                <a:spcPts val="1000"/>
              </a:spcAft>
            </a:pPr>
            <a:r>
              <a:rPr lang="ru-RU" sz="1200" b="1" dirty="0">
                <a:solidFill>
                  <a:srgbClr val="C00000"/>
                </a:solidFill>
                <a:latin typeface="Times New Roman" panose="02020603050405020304" pitchFamily="18" charset="0"/>
                <a:ea typeface="Calibri"/>
                <a:cs typeface="Times New Roman" panose="02020603050405020304" pitchFamily="18" charset="0"/>
              </a:rPr>
              <a:t>коррекционные занятия</a:t>
            </a:r>
            <a:r>
              <a:rPr lang="ru-RU" sz="1200" b="1" dirty="0">
                <a:solidFill>
                  <a:prstClr val="black"/>
                </a:solidFill>
                <a:latin typeface="Times New Roman" panose="02020603050405020304" pitchFamily="18" charset="0"/>
                <a:ea typeface="Calibri"/>
                <a:cs typeface="Times New Roman" panose="02020603050405020304" pitchFamily="18" charset="0"/>
              </a:rPr>
              <a:t>: </a:t>
            </a:r>
            <a:r>
              <a:rPr lang="ru-RU" sz="1200" b="1" dirty="0" smtClean="0">
                <a:solidFill>
                  <a:prstClr val="black"/>
                </a:solidFill>
                <a:latin typeface="Times New Roman" panose="02020603050405020304" pitchFamily="18" charset="0"/>
                <a:ea typeface="Calibri"/>
                <a:cs typeface="Times New Roman" panose="02020603050405020304" pitchFamily="18" charset="0"/>
              </a:rPr>
              <a:t>40%</a:t>
            </a:r>
            <a:endParaRPr lang="ru-RU" sz="1200" b="1" dirty="0">
              <a:solidFill>
                <a:prstClr val="black"/>
              </a:solidFill>
              <a:latin typeface="Times New Roman" panose="02020603050405020304" pitchFamily="18" charset="0"/>
              <a:ea typeface="Calibri"/>
              <a:cs typeface="Times New Roman" panose="02020603050405020304" pitchFamily="18" charset="0"/>
            </a:endParaRPr>
          </a:p>
        </p:txBody>
      </p:sp>
      <p:sp>
        <p:nvSpPr>
          <p:cNvPr id="13" name="TextBox 12"/>
          <p:cNvSpPr txBox="1"/>
          <p:nvPr/>
        </p:nvSpPr>
        <p:spPr>
          <a:xfrm>
            <a:off x="1453188" y="4601116"/>
            <a:ext cx="1728191" cy="1415772"/>
          </a:xfrm>
          <a:prstGeom prst="rect">
            <a:avLst/>
          </a:prstGeom>
          <a:noFill/>
        </p:spPr>
        <p:txBody>
          <a:bodyPr wrap="square" rtlCol="0">
            <a:spAutoFit/>
          </a:bodyPr>
          <a:lstStyle/>
          <a:p>
            <a:r>
              <a:rPr lang="ru-RU" sz="1400" b="1" dirty="0">
                <a:solidFill>
                  <a:srgbClr val="C00000"/>
                </a:solidFill>
                <a:latin typeface="Times New Roman" panose="02020603050405020304" pitchFamily="18" charset="0"/>
                <a:ea typeface="Calibri"/>
                <a:cs typeface="Times New Roman" panose="02020603050405020304" pitchFamily="18" charset="0"/>
              </a:rPr>
              <a:t>Вариант 1.4. </a:t>
            </a:r>
            <a:r>
              <a:rPr lang="ru-RU" sz="1200" b="1" dirty="0" smtClean="0">
                <a:solidFill>
                  <a:prstClr val="black"/>
                </a:solidFill>
                <a:latin typeface="Times New Roman" panose="02020603050405020304" pitchFamily="18" charset="0"/>
                <a:ea typeface="Calibri"/>
                <a:cs typeface="Times New Roman" panose="02020603050405020304" pitchFamily="18" charset="0"/>
              </a:rPr>
              <a:t>–</a:t>
            </a:r>
          </a:p>
          <a:p>
            <a:r>
              <a:rPr lang="ru-RU" sz="1200" b="1" dirty="0" smtClean="0">
                <a:solidFill>
                  <a:prstClr val="black"/>
                </a:solidFill>
                <a:latin typeface="Times New Roman" panose="02020603050405020304" pitchFamily="18" charset="0"/>
                <a:ea typeface="Calibri"/>
                <a:cs typeface="Times New Roman" panose="02020603050405020304" pitchFamily="18" charset="0"/>
              </a:rPr>
              <a:t>АООП </a:t>
            </a:r>
            <a:r>
              <a:rPr lang="ru-RU" sz="1200" b="1" dirty="0">
                <a:solidFill>
                  <a:prstClr val="black"/>
                </a:solidFill>
                <a:latin typeface="Times New Roman" panose="02020603050405020304" pitchFamily="18" charset="0"/>
                <a:ea typeface="Calibri"/>
                <a:cs typeface="Times New Roman" panose="02020603050405020304" pitchFamily="18" charset="0"/>
              </a:rPr>
              <a:t>НОО для глухих обучающихся с умеренной, тяжелой и глубокой умственной отсталостью </a:t>
            </a:r>
            <a:r>
              <a:rPr lang="ru-RU" sz="1200" b="1" dirty="0" smtClean="0">
                <a:solidFill>
                  <a:prstClr val="black"/>
                </a:solidFill>
                <a:latin typeface="Times New Roman" panose="02020603050405020304" pitchFamily="18" charset="0"/>
                <a:ea typeface="Calibri"/>
                <a:cs typeface="Times New Roman" panose="02020603050405020304" pitchFamily="18" charset="0"/>
              </a:rPr>
              <a:t>, ТМНР</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771800" y="3874730"/>
            <a:ext cx="1692188" cy="1169551"/>
          </a:xfrm>
          <a:prstGeom prst="rect">
            <a:avLst/>
          </a:prstGeom>
          <a:noFill/>
        </p:spPr>
        <p:txBody>
          <a:bodyPr wrap="square" rtlCol="0">
            <a:spAutoFit/>
          </a:bodyPr>
          <a:lstStyle/>
          <a:p>
            <a:r>
              <a:rPr lang="ru-RU" sz="1400" b="1" dirty="0" smtClean="0">
                <a:solidFill>
                  <a:prstClr val="black"/>
                </a:solidFill>
                <a:latin typeface="Times New Roman" panose="02020603050405020304" pitchFamily="18" charset="0"/>
                <a:ea typeface="Calibri"/>
                <a:cs typeface="Times New Roman" panose="02020603050405020304" pitchFamily="18" charset="0"/>
              </a:rPr>
              <a:t>Обучение 1-6 классы </a:t>
            </a:r>
            <a:r>
              <a:rPr lang="ru-RU" sz="1400" b="1" dirty="0">
                <a:solidFill>
                  <a:prstClr val="black"/>
                </a:solidFill>
                <a:latin typeface="Times New Roman" panose="02020603050405020304" pitchFamily="18" charset="0"/>
                <a:ea typeface="Calibri"/>
                <a:cs typeface="Times New Roman" panose="02020603050405020304" pitchFamily="18" charset="0"/>
              </a:rPr>
              <a:t>по </a:t>
            </a:r>
            <a:r>
              <a:rPr lang="ru-RU" sz="1400" b="1" dirty="0" smtClean="0">
                <a:solidFill>
                  <a:prstClr val="black"/>
                </a:solidFill>
                <a:latin typeface="Times New Roman" panose="02020603050405020304" pitchFamily="18" charset="0"/>
                <a:ea typeface="Calibri"/>
                <a:cs typeface="Times New Roman" panose="02020603050405020304" pitchFamily="18" charset="0"/>
              </a:rPr>
              <a:t>СИПР для глухих обучающихся с ТМНР</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6" name="Двойная стрелка влево/вверх 15"/>
          <p:cNvSpPr/>
          <p:nvPr/>
        </p:nvSpPr>
        <p:spPr>
          <a:xfrm rot="16200000">
            <a:off x="1419363" y="3999711"/>
            <a:ext cx="482988" cy="493696"/>
          </a:xfrm>
          <a:prstGeom prst="lef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 name="Двойная стрелка влево/вверх 23"/>
          <p:cNvSpPr/>
          <p:nvPr/>
        </p:nvSpPr>
        <p:spPr>
          <a:xfrm rot="5400000">
            <a:off x="6727197" y="3109930"/>
            <a:ext cx="482988" cy="493696"/>
          </a:xfrm>
          <a:prstGeom prst="lef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 name="Двойная стрелка влево/вверх 24"/>
          <p:cNvSpPr/>
          <p:nvPr/>
        </p:nvSpPr>
        <p:spPr>
          <a:xfrm rot="10800000">
            <a:off x="6732551" y="4005065"/>
            <a:ext cx="482988" cy="493696"/>
          </a:xfrm>
          <a:prstGeom prst="lef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5"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2037" y="638669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69953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000" b="1" dirty="0" err="1" smtClean="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Тригер</a:t>
            </a:r>
            <a:r>
              <a:rPr lang="ru-RU" sz="4000" b="1" dirty="0" smtClean="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Р.Д., Владимирова Е.В. и др. </a:t>
            </a:r>
            <a:r>
              <a:rPr lang="ru-RU" sz="2800" b="1" dirty="0" smtClean="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УМК для обучающихся с ЗПР «Обучение грамоте. Подготовка к обучению грамоте» для 1 дополнительного и 1 классов (вариант 7.2)</a:t>
            </a:r>
            <a:endParaRPr lang="ru-RU" sz="2800" b="1" dirty="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1229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483680" y="4118562"/>
            <a:ext cx="1357164" cy="167719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4105813"/>
            <a:ext cx="1345534" cy="170269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1156" y="1941589"/>
            <a:ext cx="1368152" cy="170002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5428" y="1944728"/>
            <a:ext cx="1404156" cy="1714727"/>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1872189"/>
            <a:ext cx="2736304" cy="4431983"/>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200" b="1" dirty="0" smtClean="0">
                <a:solidFill>
                  <a:prstClr val="black"/>
                </a:solidFill>
                <a:latin typeface="Times New Roman" panose="02020603050405020304" pitchFamily="18" charset="0"/>
                <a:cs typeface="Times New Roman" panose="02020603050405020304" pitchFamily="18" charset="0"/>
              </a:rPr>
              <a:t>      </a:t>
            </a:r>
            <a:r>
              <a:rPr lang="ru-RU" sz="1600" b="1" dirty="0" smtClean="0">
                <a:solidFill>
                  <a:srgbClr val="FF0000"/>
                </a:solidFill>
                <a:latin typeface="Times New Roman" panose="02020603050405020304" pitchFamily="18" charset="0"/>
                <a:cs typeface="Times New Roman" panose="02020603050405020304" pitchFamily="18" charset="0"/>
              </a:rPr>
              <a:t>В УМК входят:</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Учебник «Подготовка к обучению грамоте» для 1 дополнительного класса</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Методические рекомендации к учебнику для 1 </a:t>
            </a:r>
            <a:r>
              <a:rPr lang="ru-RU" sz="1400" b="1" dirty="0" err="1" smtClean="0">
                <a:solidFill>
                  <a:prstClr val="black"/>
                </a:solidFill>
                <a:latin typeface="Times New Roman" panose="02020603050405020304" pitchFamily="18" charset="0"/>
                <a:cs typeface="Times New Roman" panose="02020603050405020304" pitchFamily="18" charset="0"/>
              </a:rPr>
              <a:t>доп.класса</a:t>
            </a:r>
            <a:endParaRPr lang="ru-RU" sz="1400" b="1" dirty="0" smtClean="0">
              <a:solidFill>
                <a:prstClr val="black"/>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Учебник для 1 класса «Подготовка к обучению письму и чтению», в 2-х частях</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Методические рекомендации «Подготовка к обучению грамоте детей с ЗПР» для 1 класса</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Рабочая тетрадь  «Я учусь писать. Подготовка к обучению письму»</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Электронные формы учебников</a:t>
            </a:r>
            <a:endParaRPr lang="ru-RU" sz="1400" b="1" dirty="0">
              <a:solidFill>
                <a:prstClr val="black"/>
              </a:solidFill>
              <a:latin typeface="Times New Roman" panose="02020603050405020304" pitchFamily="18" charset="0"/>
              <a:cs typeface="Times New Roman" panose="02020603050405020304" pitchFamily="18" charset="0"/>
            </a:endParaRPr>
          </a:p>
        </p:txBody>
      </p:sp>
      <p:pic>
        <p:nvPicPr>
          <p:cNvPr id="12"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3013" y="6410459"/>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146" name="Picture 2" descr="C:\Users\User\Desktop\ПРЕЗЕНТАЦИЯ_2022\Triger_Uch_1 dop kl_2c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996" y="1959373"/>
            <a:ext cx="1404156" cy="170008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147" name="Picture 3" descr="C:\Users\User\Desktop\ПРЕЗЕНТАЦИЯ_2022\Triger_Uch_1 dop kl_1c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59832" y="1952080"/>
            <a:ext cx="1347131" cy="171712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148" name="Picture 4" descr="C:\Users\User\Desktop\ПРЕЗЕНТАЦИЯ_2022\Triger_ Metod_1 k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4105813"/>
            <a:ext cx="1375643" cy="166920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88499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erver1\Zakazy\ПБА\презентации\обложки\коррекция\Azi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597" y="1266173"/>
            <a:ext cx="1440160" cy="175095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Объект 5"/>
          <p:cNvSpPr>
            <a:spLocks noGrp="1"/>
          </p:cNvSpPr>
          <p:nvPr>
            <p:ph sz="half" idx="1"/>
          </p:nvPr>
        </p:nvSpPr>
        <p:spPr>
          <a:xfrm>
            <a:off x="305194" y="3140968"/>
            <a:ext cx="2322590" cy="3117707"/>
          </a:xfrm>
          <a:solidFill>
            <a:schemeClr val="accent3">
              <a:lumMod val="60000"/>
              <a:lumOff val="40000"/>
            </a:schemeClr>
          </a:solidFill>
          <a:effectLst/>
          <a:scene3d>
            <a:camera prst="orthographicFront"/>
            <a:lightRig rig="threePt" dir="t"/>
          </a:scene3d>
          <a:sp3d>
            <a:bevelT/>
          </a:sp3d>
        </p:spPr>
        <p:txBody>
          <a:bodyPr>
            <a:normAutofit fontScale="92500"/>
          </a:bodyPr>
          <a:lstStyle/>
          <a:p>
            <a:pPr marL="46037" lvl="0" indent="0" fontAlgn="base">
              <a:lnSpc>
                <a:spcPct val="80000"/>
              </a:lnSpc>
              <a:spcAft>
                <a:spcPts val="300"/>
              </a:spcAft>
              <a:buClr>
                <a:srgbClr val="C3260C"/>
              </a:buClr>
              <a:buSzPct val="130000"/>
              <a:buNone/>
            </a:pPr>
            <a:r>
              <a:rPr lang="ru-RU" altLang="ru-RU" sz="1400" b="1" dirty="0">
                <a:solidFill>
                  <a:srgbClr val="002060"/>
                </a:solidFill>
                <a:latin typeface="Times New Roman" pitchFamily="18" charset="0"/>
              </a:rPr>
              <a:t>Е.Г. Азина. Методическое пособие. Логопедическое сопровождение младших школьников с ЗПР на основе использования фольклорного материала </a:t>
            </a:r>
          </a:p>
          <a:p>
            <a:pPr marL="46037" lvl="0" indent="0" fontAlgn="base">
              <a:lnSpc>
                <a:spcPct val="80000"/>
              </a:lnSpc>
              <a:spcAft>
                <a:spcPts val="300"/>
              </a:spcAft>
              <a:buClr>
                <a:srgbClr val="C3260C"/>
              </a:buClr>
              <a:buSzPct val="130000"/>
              <a:buNone/>
            </a:pPr>
            <a:r>
              <a:rPr lang="ru-RU" altLang="ru-RU" sz="1200" b="1" dirty="0" smtClean="0">
                <a:solidFill>
                  <a:srgbClr val="404040"/>
                </a:solidFill>
                <a:latin typeface="Times New Roman" pitchFamily="18" charset="0"/>
              </a:rPr>
              <a:t>Пособие посвящено устранению причин неуспеваемости детей с задержкой психического развития (ЗПР) в школе. Методика основана на использовании в ходе коррекционно-развивающей работы с детьми фольклорного материала, и направлена на формирование двигательной сферы, совершенствование зрительно-пространственных функций и временных понятий, развитие речи и памяти.</a:t>
            </a:r>
            <a:endParaRPr lang="ru-RU" altLang="ru-RU" sz="1200" b="1" dirty="0">
              <a:solidFill>
                <a:srgbClr val="404040"/>
              </a:solidFill>
              <a:latin typeface="Times New Roman" pitchFamily="18" charset="0"/>
            </a:endParaRPr>
          </a:p>
        </p:txBody>
      </p:sp>
      <p:pic>
        <p:nvPicPr>
          <p:cNvPr id="8"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1425"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9" name="Рисунок 8" descr="http://lenagold.narod.ru/fon/clipart/b/bum/bumag99.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091" y="6286520"/>
            <a:ext cx="1993049" cy="571480"/>
          </a:xfrm>
          <a:prstGeom prst="rect">
            <a:avLst/>
          </a:prstGeom>
          <a:noFill/>
          <a:ln>
            <a:noFill/>
          </a:ln>
        </p:spPr>
      </p:pic>
      <p:sp>
        <p:nvSpPr>
          <p:cNvPr id="4" name="Прямоугольник 3"/>
          <p:cNvSpPr/>
          <p:nvPr/>
        </p:nvSpPr>
        <p:spPr>
          <a:xfrm>
            <a:off x="119091" y="65600"/>
            <a:ext cx="8712968" cy="1200329"/>
          </a:xfrm>
          <a:prstGeom prst="rect">
            <a:avLst/>
          </a:prstGeom>
        </p:spPr>
        <p:txBody>
          <a:bodyPr wrap="square">
            <a:spAutoFit/>
          </a:bodyPr>
          <a:lstStyle/>
          <a:p>
            <a:pPr lvl="0"/>
            <a:r>
              <a:rPr lang="ru-RU" sz="2400" b="1" dirty="0" smtClean="0">
                <a:solidFill>
                  <a:srgbClr val="C00000"/>
                </a:solidFill>
                <a:latin typeface="Times New Roman" panose="02020603050405020304" pitchFamily="18" charset="0"/>
                <a:cs typeface="Times New Roman" panose="02020603050405020304" pitchFamily="18" charset="0"/>
              </a:rPr>
              <a:t>В помощь педагогам: Методические </a:t>
            </a:r>
            <a:r>
              <a:rPr lang="ru-RU" sz="2400" b="1" dirty="0">
                <a:solidFill>
                  <a:srgbClr val="C00000"/>
                </a:solidFill>
                <a:latin typeface="Times New Roman" panose="02020603050405020304" pitchFamily="18" charset="0"/>
                <a:cs typeface="Times New Roman" panose="02020603050405020304" pitchFamily="18" charset="0"/>
              </a:rPr>
              <a:t>пособия по организации коррекционной работы с детьми с ЗПР, обучающихся по вариантам 7.1. и 7.2 АООП НОО</a:t>
            </a:r>
            <a:endParaRPr lang="ru-RU" dirty="0">
              <a:solidFill>
                <a:srgbClr val="C00000"/>
              </a:solidFill>
            </a:endParaRPr>
          </a:p>
        </p:txBody>
      </p:sp>
      <p:pic>
        <p:nvPicPr>
          <p:cNvPr id="11" name="Picture 2" descr="E:\ПРЕЗЕНТАЦИИ - 2016\Серия СпецИнклОбр\Babkina_Samore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1259313"/>
            <a:ext cx="1440159" cy="174582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4283968" y="1266626"/>
            <a:ext cx="4680519" cy="1605568"/>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just"/>
            <a:r>
              <a:rPr lang="ru-RU" sz="1400" b="1" dirty="0">
                <a:solidFill>
                  <a:srgbClr val="05E0DB">
                    <a:lumMod val="50000"/>
                  </a:srgbClr>
                </a:solidFill>
                <a:latin typeface="Times New Roman" panose="02020603050405020304" pitchFamily="18" charset="0"/>
                <a:cs typeface="Times New Roman" panose="02020603050405020304" pitchFamily="18" charset="0"/>
              </a:rPr>
              <a:t>Бабкина Н.В. Саморегуляция в познавательной деятельности у детей с задержкой психического развития</a:t>
            </a:r>
            <a:r>
              <a:rPr lang="ru-RU" sz="1400" b="1" dirty="0">
                <a:solidFill>
                  <a:srgbClr val="000000"/>
                </a:solidFill>
                <a:latin typeface="Calibri"/>
                <a:ea typeface="Calibri"/>
              </a:rPr>
              <a:t> </a:t>
            </a:r>
            <a:endParaRPr lang="ru-RU" sz="1600" dirty="0">
              <a:solidFill>
                <a:srgbClr val="000000"/>
              </a:solidFill>
              <a:ea typeface="Calibri"/>
            </a:endParaRPr>
          </a:p>
          <a:p>
            <a:pPr marL="285750" lvl="0" indent="-285750">
              <a:spcAft>
                <a:spcPts val="1000"/>
              </a:spcAft>
              <a:buFont typeface="Wingdings" pitchFamily="2" charset="2"/>
              <a:buChar char="§"/>
            </a:pPr>
            <a:r>
              <a:rPr lang="ru-RU" sz="1200" b="1" dirty="0" smtClean="0">
                <a:solidFill>
                  <a:prstClr val="black"/>
                </a:solidFill>
                <a:latin typeface="Times New Roman" panose="02020603050405020304" pitchFamily="18" charset="0"/>
                <a:ea typeface="Calibri"/>
                <a:cs typeface="Times New Roman" panose="02020603050405020304" pitchFamily="18" charset="0"/>
              </a:rPr>
              <a:t>Программа </a:t>
            </a:r>
            <a:r>
              <a:rPr lang="ru-RU" sz="1200" b="1" dirty="0">
                <a:solidFill>
                  <a:prstClr val="black"/>
                </a:solidFill>
                <a:latin typeface="Times New Roman" panose="02020603050405020304" pitchFamily="18" charset="0"/>
                <a:ea typeface="Calibri"/>
                <a:cs typeface="Times New Roman" panose="02020603050405020304" pitchFamily="18" charset="0"/>
              </a:rPr>
              <a:t>коррекционно-развивающей </a:t>
            </a:r>
            <a:r>
              <a:rPr lang="ru-RU" sz="1200" b="1" dirty="0" smtClean="0">
                <a:solidFill>
                  <a:prstClr val="black"/>
                </a:solidFill>
                <a:latin typeface="Times New Roman" panose="02020603050405020304" pitchFamily="18" charset="0"/>
                <a:ea typeface="Calibri"/>
                <a:cs typeface="Times New Roman" panose="02020603050405020304" pitchFamily="18" charset="0"/>
              </a:rPr>
              <a:t>работы</a:t>
            </a:r>
          </a:p>
          <a:p>
            <a:pPr marL="285750" lvl="0" indent="-285750">
              <a:spcAft>
                <a:spcPts val="1000"/>
              </a:spcAft>
              <a:buFont typeface="Wingdings" pitchFamily="2" charset="2"/>
              <a:buChar char="§"/>
            </a:pPr>
            <a:r>
              <a:rPr lang="ru-RU" sz="1200" b="1" dirty="0" smtClean="0">
                <a:solidFill>
                  <a:prstClr val="black"/>
                </a:solidFill>
                <a:latin typeface="Times New Roman" panose="02020603050405020304" pitchFamily="18" charset="0"/>
                <a:ea typeface="Calibri"/>
                <a:cs typeface="Times New Roman" panose="02020603050405020304" pitchFamily="18" charset="0"/>
              </a:rPr>
              <a:t>Практические </a:t>
            </a:r>
            <a:r>
              <a:rPr lang="ru-RU" sz="1200" b="1" dirty="0">
                <a:solidFill>
                  <a:prstClr val="black"/>
                </a:solidFill>
                <a:latin typeface="Times New Roman" panose="02020603050405020304" pitchFamily="18" charset="0"/>
                <a:ea typeface="Calibri"/>
                <a:cs typeface="Times New Roman" panose="02020603050405020304" pitchFamily="18" charset="0"/>
              </a:rPr>
              <a:t>материалы по организации индивидуальных и групповых занятий по регуляции собственной познавательной деятельности детей </a:t>
            </a:r>
            <a:r>
              <a:rPr lang="ru-RU" sz="1200" b="1" dirty="0" smtClean="0">
                <a:solidFill>
                  <a:prstClr val="black"/>
                </a:solidFill>
                <a:latin typeface="Times New Roman" panose="02020603050405020304" pitchFamily="18" charset="0"/>
                <a:ea typeface="Calibri"/>
                <a:cs typeface="Times New Roman" panose="02020603050405020304" pitchFamily="18" charset="0"/>
              </a:rPr>
              <a:t>с ЗПР. </a:t>
            </a:r>
            <a:endParaRPr lang="ru-RU" sz="1200" b="1" dirty="0">
              <a:solidFill>
                <a:prstClr val="black"/>
              </a:solidFill>
              <a:latin typeface="Times New Roman" panose="02020603050405020304" pitchFamily="18" charset="0"/>
              <a:ea typeface="Calibri"/>
              <a:cs typeface="Times New Roman" panose="02020603050405020304"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8495" y="3814948"/>
            <a:ext cx="1440160" cy="17512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83967" y="3239532"/>
            <a:ext cx="4680520" cy="3046988"/>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fontAlgn="ctr">
              <a:spcBef>
                <a:spcPts val="850"/>
              </a:spcBef>
              <a:spcAft>
                <a:spcPts val="0"/>
              </a:spcAft>
            </a:pPr>
            <a:r>
              <a:rPr lang="ru-RU" sz="1200" b="1" spc="20" dirty="0">
                <a:solidFill>
                  <a:srgbClr val="336600"/>
                </a:solidFill>
                <a:ea typeface="Calibri"/>
                <a:cs typeface="SchoolBookC"/>
              </a:rPr>
              <a:t>Вильшанская А.Д., Бабкина Н.В., Пономарева Л.М., Скоб</a:t>
            </a:r>
            <a:r>
              <a:rPr lang="ru-RU" sz="1200" b="1" dirty="0">
                <a:solidFill>
                  <a:srgbClr val="336600"/>
                </a:solidFill>
                <a:ea typeface="Calibri"/>
                <a:cs typeface="SchoolBookC"/>
              </a:rPr>
              <a:t>ликова О.А. </a:t>
            </a:r>
            <a:r>
              <a:rPr lang="ru-RU" sz="1200" b="1" dirty="0" smtClean="0">
                <a:solidFill>
                  <a:srgbClr val="336600"/>
                </a:solidFill>
                <a:ea typeface="Calibri"/>
                <a:cs typeface="SchoolBookC"/>
              </a:rPr>
              <a:t>Проектирование </a:t>
            </a:r>
            <a:r>
              <a:rPr lang="ru-RU" sz="1200" b="1" dirty="0">
                <a:solidFill>
                  <a:srgbClr val="336600"/>
                </a:solidFill>
                <a:ea typeface="Calibri"/>
                <a:cs typeface="SchoolBookC"/>
              </a:rPr>
              <a:t>и реализация коррекционных курсов для обучающихся с задержкой психического развития на уровне основного общего образования </a:t>
            </a:r>
          </a:p>
          <a:p>
            <a:pPr marL="171450" indent="-171450" algn="just" fontAlgn="ctr">
              <a:spcAft>
                <a:spcPts val="0"/>
              </a:spcAft>
              <a:buFont typeface="Wingdings" pitchFamily="2" charset="2"/>
              <a:buChar char="§"/>
            </a:pPr>
            <a:r>
              <a:rPr lang="ru-RU" sz="1200" b="1" dirty="0" smtClean="0">
                <a:solidFill>
                  <a:srgbClr val="000000"/>
                </a:solidFill>
                <a:ea typeface="Calibri"/>
                <a:cs typeface="SchoolBookC"/>
              </a:rPr>
              <a:t>Основное </a:t>
            </a:r>
            <a:r>
              <a:rPr lang="ru-RU" sz="1200" b="1" dirty="0">
                <a:solidFill>
                  <a:srgbClr val="000000"/>
                </a:solidFill>
                <a:ea typeface="Calibri"/>
                <a:cs typeface="SchoolBookC"/>
              </a:rPr>
              <a:t>содержание программы коррекционной работы, составляющей обязательную часть </a:t>
            </a:r>
            <a:r>
              <a:rPr lang="ru-RU" sz="1200" b="1" dirty="0" smtClean="0">
                <a:solidFill>
                  <a:srgbClr val="000000"/>
                </a:solidFill>
                <a:ea typeface="Calibri"/>
                <a:cs typeface="SchoolBookC"/>
              </a:rPr>
              <a:t>АООП ООО </a:t>
            </a:r>
            <a:r>
              <a:rPr lang="ru-RU" sz="1200" b="1" dirty="0">
                <a:solidFill>
                  <a:srgbClr val="000000"/>
                </a:solidFill>
                <a:ea typeface="Calibri"/>
                <a:cs typeface="SchoolBookC"/>
              </a:rPr>
              <a:t>обучающихся с </a:t>
            </a:r>
            <a:r>
              <a:rPr lang="ru-RU" sz="1200" b="1" dirty="0" smtClean="0">
                <a:solidFill>
                  <a:srgbClr val="000000"/>
                </a:solidFill>
                <a:ea typeface="Calibri"/>
                <a:cs typeface="SchoolBookC"/>
              </a:rPr>
              <a:t>ЗПР,       </a:t>
            </a:r>
          </a:p>
          <a:p>
            <a:pPr marL="171450" indent="-171450" algn="just" fontAlgn="ctr">
              <a:spcAft>
                <a:spcPts val="0"/>
              </a:spcAft>
              <a:buFont typeface="Wingdings" pitchFamily="2" charset="2"/>
              <a:buChar char="§"/>
            </a:pPr>
            <a:r>
              <a:rPr lang="ru-RU" sz="1200" b="1" dirty="0" smtClean="0">
                <a:solidFill>
                  <a:srgbClr val="000000"/>
                </a:solidFill>
                <a:ea typeface="Calibri"/>
                <a:cs typeface="SchoolBookC"/>
              </a:rPr>
              <a:t>Содержание </a:t>
            </a:r>
            <a:r>
              <a:rPr lang="ru-RU" sz="1200" b="1" dirty="0">
                <a:solidFill>
                  <a:srgbClr val="000000"/>
                </a:solidFill>
                <a:ea typeface="Calibri"/>
                <a:cs typeface="SchoolBookC"/>
              </a:rPr>
              <a:t>программы курсов </a:t>
            </a:r>
            <a:r>
              <a:rPr lang="ru-RU" sz="1200" b="1" dirty="0" smtClean="0">
                <a:solidFill>
                  <a:srgbClr val="000000"/>
                </a:solidFill>
                <a:ea typeface="Calibri"/>
                <a:cs typeface="SchoolBookC"/>
              </a:rPr>
              <a:t>коррекционно-­</a:t>
            </a:r>
            <a:r>
              <a:rPr lang="ru-RU" sz="1200" b="1" dirty="0">
                <a:solidFill>
                  <a:srgbClr val="000000"/>
                </a:solidFill>
                <a:ea typeface="Calibri"/>
                <a:cs typeface="SchoolBookC"/>
              </a:rPr>
              <a:t>развивающей области «</a:t>
            </a:r>
            <a:r>
              <a:rPr lang="ru-RU" sz="1200" b="1" dirty="0" smtClean="0">
                <a:solidFill>
                  <a:srgbClr val="000000"/>
                </a:solidFill>
                <a:ea typeface="Calibri"/>
                <a:cs typeface="SchoolBookC"/>
              </a:rPr>
              <a:t>Коррекционно-­</a:t>
            </a:r>
            <a:r>
              <a:rPr lang="ru-RU" sz="1200" b="1" dirty="0">
                <a:solidFill>
                  <a:srgbClr val="000000"/>
                </a:solidFill>
                <a:ea typeface="Calibri"/>
                <a:cs typeface="SchoolBookC"/>
              </a:rPr>
              <a:t>развивающие занятия»: «</a:t>
            </a:r>
            <a:r>
              <a:rPr lang="ru-RU" sz="1200" b="1" dirty="0" smtClean="0">
                <a:solidFill>
                  <a:srgbClr val="000000"/>
                </a:solidFill>
                <a:ea typeface="Calibri"/>
                <a:cs typeface="SchoolBookC"/>
              </a:rPr>
              <a:t>Психолого-коррекционные </a:t>
            </a:r>
            <a:r>
              <a:rPr lang="ru-RU" sz="1200" b="1" dirty="0">
                <a:solidFill>
                  <a:srgbClr val="000000"/>
                </a:solidFill>
                <a:ea typeface="Calibri"/>
                <a:cs typeface="SchoolBookC"/>
              </a:rPr>
              <a:t>занятия (психологические и дефектологические)» и «Логопедические занятия». </a:t>
            </a:r>
            <a:endParaRPr lang="ru-RU" sz="1200" b="1" dirty="0" smtClean="0">
              <a:solidFill>
                <a:srgbClr val="000000"/>
              </a:solidFill>
              <a:ea typeface="Calibri"/>
              <a:cs typeface="SchoolBookC"/>
            </a:endParaRPr>
          </a:p>
          <a:p>
            <a:pPr marL="171450" indent="-171450" algn="just" fontAlgn="ctr">
              <a:spcAft>
                <a:spcPts val="0"/>
              </a:spcAft>
              <a:buFont typeface="Wingdings" pitchFamily="2" charset="2"/>
              <a:buChar char="§"/>
            </a:pPr>
            <a:r>
              <a:rPr lang="ru-RU" sz="1200" b="1" dirty="0" smtClean="0">
                <a:solidFill>
                  <a:srgbClr val="000000"/>
                </a:solidFill>
                <a:ea typeface="Calibri"/>
                <a:cs typeface="SchoolBookC"/>
              </a:rPr>
              <a:t>Программы </a:t>
            </a:r>
            <a:r>
              <a:rPr lang="ru-RU" sz="1200" b="1" dirty="0">
                <a:solidFill>
                  <a:srgbClr val="000000"/>
                </a:solidFill>
                <a:ea typeface="Calibri"/>
                <a:cs typeface="SchoolBookC"/>
              </a:rPr>
              <a:t>курсов </a:t>
            </a:r>
            <a:r>
              <a:rPr lang="ru-RU" sz="1200" b="1" dirty="0" smtClean="0">
                <a:solidFill>
                  <a:srgbClr val="000000"/>
                </a:solidFill>
                <a:ea typeface="Calibri"/>
                <a:cs typeface="SchoolBookC"/>
              </a:rPr>
              <a:t>психолога</a:t>
            </a:r>
            <a:r>
              <a:rPr lang="ru-RU" sz="1200" b="1" dirty="0">
                <a:solidFill>
                  <a:srgbClr val="000000"/>
                </a:solidFill>
                <a:ea typeface="Calibri"/>
                <a:cs typeface="SchoolBookC"/>
              </a:rPr>
              <a:t>, </a:t>
            </a:r>
            <a:r>
              <a:rPr lang="ru-RU" sz="1200" b="1" dirty="0" smtClean="0">
                <a:solidFill>
                  <a:srgbClr val="000000"/>
                </a:solidFill>
                <a:ea typeface="Calibri"/>
                <a:cs typeface="SchoolBookC"/>
              </a:rPr>
              <a:t>учителя-­</a:t>
            </a:r>
            <a:r>
              <a:rPr lang="ru-RU" sz="1200" b="1" dirty="0">
                <a:solidFill>
                  <a:srgbClr val="000000"/>
                </a:solidFill>
                <a:ea typeface="Calibri"/>
                <a:cs typeface="SchoolBookC"/>
              </a:rPr>
              <a:t>дефектолога и </a:t>
            </a:r>
            <a:r>
              <a:rPr lang="ru-RU" sz="1200" b="1" dirty="0" smtClean="0">
                <a:solidFill>
                  <a:srgbClr val="000000"/>
                </a:solidFill>
                <a:ea typeface="Calibri"/>
                <a:cs typeface="SchoolBookC"/>
              </a:rPr>
              <a:t>учителя­-логопеда </a:t>
            </a:r>
            <a:r>
              <a:rPr lang="ru-RU" sz="1200" b="1" dirty="0">
                <a:solidFill>
                  <a:srgbClr val="000000"/>
                </a:solidFill>
                <a:ea typeface="Calibri"/>
                <a:cs typeface="SchoolBookC"/>
              </a:rPr>
              <a:t>содержат описание коррекционных подходов, специальных приемов и видов деятельности обучающихся с ЗПР; в них раскрыты тематическое планирование по годам обучения в 5–9 классах, </a:t>
            </a:r>
            <a:endParaRPr lang="ru-RU" sz="2000" b="1" dirty="0">
              <a:effectLst/>
              <a:ea typeface="Calibri"/>
              <a:cs typeface="Times New Roman"/>
            </a:endParaRPr>
          </a:p>
        </p:txBody>
      </p:sp>
    </p:spTree>
    <p:extLst>
      <p:ext uri="{BB962C8B-B14F-4D97-AF65-F5344CB8AC3E}">
        <p14:creationId xmlns:p14="http://schemas.microsoft.com/office/powerpoint/2010/main" val="228848526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wedge">
                                      <p:cBhvr>
                                        <p:cTn id="12" dur="1000"/>
                                        <p:tgtEl>
                                          <p:spTgt spid="6">
                                            <p:bg/>
                                          </p:spTgt>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edge">
                                      <p:cBhvr>
                                        <p:cTn id="15" dur="1000"/>
                                        <p:tgtEl>
                                          <p:spTgt spid="6">
                                            <p:txEl>
                                              <p:pRg st="0" end="0"/>
                                            </p:txEl>
                                          </p:spTgt>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edge">
                                      <p:cBhvr>
                                        <p:cTn id="18"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747724" y="2339124"/>
            <a:ext cx="7704137" cy="2105192"/>
          </a:xfrm>
          <a:prstGeom prst="rect">
            <a:avLst/>
          </a:prstGeom>
          <a:blipFill>
            <a:blip r:embed="rId2"/>
            <a:tile tx="0" ty="0" sx="100000" sy="100000" flip="none" algn="tl"/>
          </a:blip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lIns="0" tIns="0" rIns="0" bIns="0" anchor="ctr">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base">
              <a:spcBef>
                <a:spcPct val="0"/>
              </a:spcBef>
              <a:spcAft>
                <a:spcPct val="0"/>
              </a:spcAft>
              <a:defRPr/>
            </a:pPr>
            <a:r>
              <a:rPr lang="ru-RU" sz="2400" b="1" kern="0" dirty="0" smtClean="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Для </a:t>
            </a:r>
            <a:r>
              <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корреспонденции: 119571, Москва, а/я 19 </a:t>
            </a:r>
          </a:p>
          <a:p>
            <a:pPr lvl="0" algn="ctr" fontAlgn="base">
              <a:spcBef>
                <a:spcPct val="0"/>
              </a:spcBef>
              <a:spcAft>
                <a:spcPct val="0"/>
              </a:spcAft>
              <a:defRPr/>
            </a:pPr>
            <a:r>
              <a:rPr lang="en-US"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lvl="0" algn="ctr" fontAlgn="base">
              <a:lnSpc>
                <a:spcPct val="120000"/>
              </a:lnSpc>
              <a:spcBef>
                <a:spcPct val="0"/>
              </a:spcBef>
              <a:spcAft>
                <a:spcPct val="0"/>
              </a:spcAft>
              <a:defRPr/>
            </a:pPr>
            <a:r>
              <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Тел.: 8(495) 984-40-21 (22</a:t>
            </a:r>
            <a:r>
              <a:rPr lang="ru-RU" sz="2400" b="1" kern="0" dirty="0" smtClean="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lvl="0" algn="ctr" fontAlgn="base">
              <a:lnSpc>
                <a:spcPct val="120000"/>
              </a:lnSpc>
              <a:spcBef>
                <a:spcPct val="0"/>
              </a:spcBef>
              <a:spcAft>
                <a:spcPct val="0"/>
              </a:spcAft>
              <a:defRPr/>
            </a:pPr>
            <a:r>
              <a:rPr lang="en-US"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E-mail: </a:t>
            </a:r>
            <a:r>
              <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vlados@dol.ru</a:t>
            </a:r>
          </a:p>
          <a:p>
            <a:pPr marL="0" marR="0" lvl="0" indent="0" algn="ctr" defTabSz="914400" eaLnBrk="1" fontAlgn="base" latinLnBrk="0" hangingPunct="1">
              <a:lnSpc>
                <a:spcPct val="120000"/>
              </a:lnSpc>
              <a:spcBef>
                <a:spcPct val="0"/>
              </a:spcBef>
              <a:spcAft>
                <a:spcPct val="0"/>
              </a:spcAft>
              <a:buClrTx/>
              <a:buSzTx/>
              <a:buFontTx/>
              <a:buNone/>
              <a:tabLst/>
              <a:defRPr/>
            </a:pPr>
            <a:endParaRPr kumimoji="0" lang="ru-RU" sz="2600" b="1" i="0" u="none" strike="noStrike" kern="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 charset="0"/>
              <a:cs typeface="Arial" charset="0"/>
            </a:endParaRPr>
          </a:p>
        </p:txBody>
      </p:sp>
      <p:sp>
        <p:nvSpPr>
          <p:cNvPr id="9" name="Rectangle 2"/>
          <p:cNvSpPr txBox="1">
            <a:spLocks noChangeArrowheads="1"/>
          </p:cNvSpPr>
          <p:nvPr/>
        </p:nvSpPr>
        <p:spPr>
          <a:xfrm>
            <a:off x="714348" y="5357826"/>
            <a:ext cx="7715304" cy="923330"/>
          </a:xfrm>
          <a:prstGeom prst="rect">
            <a:avLst/>
          </a:prstGeom>
          <a:solidFill>
            <a:srgbClr val="8EF7FC"/>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0" tIns="0" rIns="0" bIns="0" rtlCol="0" anchor="ctr" anchorCtr="0">
            <a:sp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fontAlgn="auto">
              <a:spcAft>
                <a:spcPts val="0"/>
              </a:spcAft>
              <a:buClr>
                <a:schemeClr val="accent6">
                  <a:lumMod val="75000"/>
                </a:schemeClr>
              </a:buClr>
              <a:buFont typeface="Georgia" pitchFamily="18" charset="0"/>
              <a:buNone/>
              <a:defRPr/>
            </a:pPr>
            <a:r>
              <a:rPr lang="en-US" sz="6000" dirty="0" smtClean="0">
                <a:solidFill>
                  <a:schemeClr val="accent5">
                    <a:lumMod val="75000"/>
                  </a:schemeClr>
                </a:solidFill>
                <a:effectLst>
                  <a:outerShdw blurRad="38100" dist="38100" dir="2700000" algn="tl">
                    <a:srgbClr val="C0C0C0"/>
                  </a:outerShdw>
                </a:effectLst>
                <a:latin typeface="Times New Roman" pitchFamily="18" charset="0"/>
              </a:rPr>
              <a:t>H</a:t>
            </a:r>
            <a:r>
              <a:rPr lang="ru-RU" sz="6000" dirty="0" smtClean="0">
                <a:solidFill>
                  <a:schemeClr val="accent5">
                    <a:lumMod val="75000"/>
                  </a:schemeClr>
                </a:solidFill>
                <a:effectLst>
                  <a:outerShdw blurRad="38100" dist="38100" dir="2700000" algn="tl">
                    <a:srgbClr val="C0C0C0"/>
                  </a:outerShdw>
                </a:effectLst>
                <a:latin typeface="Times New Roman" pitchFamily="18" charset="0"/>
              </a:rPr>
              <a:t>ttp://www.vlados.ru</a:t>
            </a:r>
          </a:p>
        </p:txBody>
      </p:sp>
      <p:sp>
        <p:nvSpPr>
          <p:cNvPr id="10" name="Rectangle 3"/>
          <p:cNvSpPr txBox="1">
            <a:spLocks noChangeArrowheads="1"/>
          </p:cNvSpPr>
          <p:nvPr/>
        </p:nvSpPr>
        <p:spPr bwMode="auto">
          <a:xfrm>
            <a:off x="758836" y="530112"/>
            <a:ext cx="7681912" cy="1354217"/>
          </a:xfrm>
          <a:prstGeom prst="rect">
            <a:avLst/>
          </a:prstGeom>
          <a:solidFill>
            <a:srgbClr val="31B6FD">
              <a:lumMod val="60000"/>
              <a:lumOff val="40000"/>
            </a:srgbClr>
          </a:solidFill>
          <a:ln>
            <a:noFill/>
          </a:ln>
          <a:effectLst>
            <a:glow rad="228600">
              <a:srgbClr val="4584D3">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0" tIns="0" rIns="0" bIns="0" numCol="1" rtlCol="0" anchor="t" anchorCtr="0" compatLnSpc="1">
            <a:prstTxWarp prst="textNoShape">
              <a:avLst/>
            </a:prstTxWarp>
            <a:spAutoFit/>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300"/>
              </a:spcAft>
              <a:buClr>
                <a:srgbClr val="05E0DB">
                  <a:lumMod val="75000"/>
                </a:srgbClr>
              </a:buClr>
              <a:buSzPct val="130000"/>
              <a:buFontTx/>
              <a:buNone/>
              <a:tabLst/>
              <a:defRPr/>
            </a:pPr>
            <a:r>
              <a:rPr kumimoji="0" lang="ru-RU" sz="4400" b="1" i="0" u="none" strike="noStrike" kern="1200" cap="none" spc="0" normalizeH="0" baseline="0" noProof="0" dirty="0" smtClean="0">
                <a:ln>
                  <a:noFill/>
                </a:ln>
                <a:solidFill>
                  <a:srgbClr val="000099"/>
                </a:solidFill>
                <a:effectLst>
                  <a:outerShdw blurRad="38100" dist="38100" dir="2700000" algn="tl">
                    <a:srgbClr val="C0C0C0"/>
                  </a:outerShdw>
                </a:effectLst>
                <a:uLnTx/>
                <a:uFillTx/>
                <a:latin typeface="Constantia"/>
                <a:ea typeface="+mn-ea"/>
                <a:cs typeface="Times New Roman" panose="02020603050405020304" pitchFamily="18" charset="0"/>
              </a:rPr>
              <a:t>ИЗДАТЕЛЬСКИЙ ЦЕНТР ВЛАДОС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4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ppt_w</p:attrName>
                                        </p:attrNameLst>
                                      </p:cBhvr>
                                      <p:tavLst>
                                        <p:tav tm="0" fmla="#ppt_w*sin(2.5*pi*$)">
                                          <p:val>
                                            <p:fltVal val="0"/>
                                          </p:val>
                                        </p:tav>
                                        <p:tav tm="100000">
                                          <p:val>
                                            <p:fltVal val="1"/>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0" y="116632"/>
            <a:ext cx="8883991" cy="738664"/>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txBody>
          <a:bodyPr wrap="square" lIns="91440" tIns="45720" rIns="91440" bIns="45720">
            <a:spAutoFit/>
            <a:sp3d extrusionH="25400" contourW="8890">
              <a:bevelT w="38100" h="31750"/>
              <a:contourClr>
                <a:schemeClr val="accent2">
                  <a:shade val="75000"/>
                </a:schemeClr>
              </a:contourClr>
            </a:sp3d>
          </a:bodyPr>
          <a:lstStyle/>
          <a:p>
            <a:pPr algn="ctr"/>
            <a:r>
              <a:rPr lang="ru-RU" sz="2400" b="1" dirty="0" smtClean="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ФГОС НОО на основе АООП НОО для глухих обучающихся </a:t>
            </a:r>
          </a:p>
          <a:p>
            <a:pPr algn="ctr"/>
            <a:r>
              <a:rPr lang="ru-RU" b="1" dirty="0" smtClean="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(Варианты 1.1, 1.2, 1.3 и 1.4)</a:t>
            </a:r>
            <a:endParaRPr lang="ru-RU" b="1" dirty="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endParaRPr>
          </a:p>
        </p:txBody>
      </p:sp>
      <p:pic>
        <p:nvPicPr>
          <p:cNvPr id="15"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2037" y="638669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11188" y="1033844"/>
            <a:ext cx="2763309" cy="5016758"/>
          </a:xfrm>
          <a:prstGeom prst="rect">
            <a:avLst/>
          </a:prstGeom>
          <a:solidFill>
            <a:schemeClr val="accent2">
              <a:lumMod val="20000"/>
              <a:lumOff val="80000"/>
            </a:schemeClr>
          </a:solidFill>
          <a:effectLst>
            <a:innerShdw blurRad="114300">
              <a:prstClr val="black"/>
            </a:innerShdw>
          </a:effectLst>
        </p:spPr>
        <p:txBody>
          <a:bodyPr wrap="square" rtlCol="0">
            <a:spAutoFit/>
          </a:bodyPr>
          <a:lstStyle/>
          <a:p>
            <a:r>
              <a:rPr lang="ru-RU" b="1" dirty="0" smtClean="0">
                <a:latin typeface="Times New Roman" pitchFamily="18" charset="0"/>
                <a:cs typeface="Times New Roman" pitchFamily="18" charset="0"/>
              </a:rPr>
              <a:t>Вариант  </a:t>
            </a:r>
            <a:r>
              <a:rPr lang="ru-RU" sz="1400" b="1" dirty="0" smtClean="0">
                <a:latin typeface="Times New Roman" pitchFamily="18" charset="0"/>
                <a:cs typeface="Times New Roman" pitchFamily="18" charset="0"/>
              </a:rPr>
              <a:t>1.4. </a:t>
            </a:r>
          </a:p>
          <a:p>
            <a:r>
              <a:rPr lang="ru-RU" sz="1400" b="1" dirty="0" smtClean="0">
                <a:solidFill>
                  <a:schemeClr val="accent2">
                    <a:lumMod val="75000"/>
                  </a:schemeClr>
                </a:solidFill>
                <a:latin typeface="Times New Roman" pitchFamily="18" charset="0"/>
                <a:cs typeface="Times New Roman" pitchFamily="18" charset="0"/>
              </a:rPr>
              <a:t>Обязательные предметные области:  </a:t>
            </a:r>
          </a:p>
          <a:p>
            <a:endParaRPr lang="ru-RU" sz="1400" b="1" dirty="0" smtClean="0">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1. Речь и альтернативная коммуникация (овладение жестовой речью)</a:t>
            </a:r>
          </a:p>
          <a:p>
            <a:r>
              <a:rPr lang="ru-RU" sz="1200" b="1" dirty="0" smtClean="0">
                <a:latin typeface="Times New Roman" pitchFamily="18" charset="0"/>
                <a:cs typeface="Times New Roman" pitchFamily="18" charset="0"/>
              </a:rPr>
              <a:t>2. Математика </a:t>
            </a:r>
          </a:p>
          <a:p>
            <a:r>
              <a:rPr lang="ru-RU" sz="1200" b="1" dirty="0" smtClean="0">
                <a:latin typeface="Times New Roman" pitchFamily="18" charset="0"/>
                <a:cs typeface="Times New Roman" pitchFamily="18" charset="0"/>
              </a:rPr>
              <a:t>3. Окружающий мир</a:t>
            </a:r>
          </a:p>
          <a:p>
            <a:r>
              <a:rPr lang="ru-RU" sz="1200" b="1" dirty="0" smtClean="0">
                <a:latin typeface="Times New Roman" pitchFamily="18" charset="0"/>
                <a:cs typeface="Times New Roman" pitchFamily="18" charset="0"/>
              </a:rPr>
              <a:t>4. Искусство</a:t>
            </a:r>
          </a:p>
          <a:p>
            <a:r>
              <a:rPr lang="ru-RU" sz="1200" b="1" dirty="0" smtClean="0">
                <a:latin typeface="Times New Roman" pitchFamily="18" charset="0"/>
                <a:cs typeface="Times New Roman" pitchFamily="18" charset="0"/>
              </a:rPr>
              <a:t>5. Технология</a:t>
            </a:r>
          </a:p>
          <a:p>
            <a:r>
              <a:rPr lang="ru-RU" sz="1200" b="1" dirty="0" smtClean="0">
                <a:latin typeface="Times New Roman" pitchFamily="18" charset="0"/>
                <a:cs typeface="Times New Roman" pitchFamily="18" charset="0"/>
              </a:rPr>
              <a:t>6.Физическая культура</a:t>
            </a:r>
          </a:p>
          <a:p>
            <a:endParaRPr lang="ru-RU" sz="1200" b="1" dirty="0" smtClean="0">
              <a:latin typeface="Times New Roman" pitchFamily="18" charset="0"/>
              <a:cs typeface="Times New Roman" pitchFamily="18" charset="0"/>
            </a:endParaRPr>
          </a:p>
          <a:p>
            <a:endParaRPr lang="ru-RU" sz="1200" b="1" dirty="0" smtClean="0">
              <a:latin typeface="Times New Roman" pitchFamily="18" charset="0"/>
              <a:cs typeface="Times New Roman" pitchFamily="18" charset="0"/>
            </a:endParaRPr>
          </a:p>
          <a:p>
            <a:r>
              <a:rPr lang="ru-RU" sz="1400" b="1" dirty="0" smtClean="0">
                <a:solidFill>
                  <a:schemeClr val="accent2">
                    <a:lumMod val="75000"/>
                  </a:schemeClr>
                </a:solidFill>
                <a:latin typeface="Times New Roman" pitchFamily="18" charset="0"/>
                <a:cs typeface="Times New Roman" pitchFamily="18" charset="0"/>
              </a:rPr>
              <a:t>Коррекционно-развивающие курсы:</a:t>
            </a:r>
          </a:p>
          <a:p>
            <a:endParaRPr lang="ru-RU" sz="1400" b="1" dirty="0" smtClean="0">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1.Развитие слухового восприятия и обучение произвошению (индивидуальные занятия)</a:t>
            </a:r>
          </a:p>
          <a:p>
            <a:r>
              <a:rPr lang="ru-RU" sz="1200" b="1" dirty="0" smtClean="0">
                <a:latin typeface="Times New Roman" pitchFamily="18" charset="0"/>
                <a:cs typeface="Times New Roman" pitchFamily="18" charset="0"/>
              </a:rPr>
              <a:t>2. Музыкально-ритмические занятия (фронтальные занятия)</a:t>
            </a:r>
          </a:p>
          <a:p>
            <a:r>
              <a:rPr lang="ru-RU" sz="1200" b="1" dirty="0" smtClean="0">
                <a:latin typeface="Times New Roman" pitchFamily="18" charset="0"/>
                <a:cs typeface="Times New Roman" pitchFamily="18" charset="0"/>
              </a:rPr>
              <a:t>3.Коррекционно-развивающие занятия (индивидуальные занятия</a:t>
            </a:r>
          </a:p>
          <a:p>
            <a:endParaRPr lang="ru-RU" sz="1400" dirty="0">
              <a:latin typeface="Times New Roman" pitchFamily="18" charset="0"/>
              <a:cs typeface="Times New Roman" pitchFamily="18" charset="0"/>
            </a:endParaRPr>
          </a:p>
        </p:txBody>
      </p:sp>
      <p:sp>
        <p:nvSpPr>
          <p:cNvPr id="5" name="TextBox 4"/>
          <p:cNvSpPr txBox="1"/>
          <p:nvPr/>
        </p:nvSpPr>
        <p:spPr>
          <a:xfrm>
            <a:off x="3203848" y="1033844"/>
            <a:ext cx="2925154" cy="4985980"/>
          </a:xfrm>
          <a:prstGeom prst="rect">
            <a:avLst/>
          </a:prstGeom>
          <a:solidFill>
            <a:schemeClr val="accent3">
              <a:lumMod val="20000"/>
              <a:lumOff val="80000"/>
            </a:schemeClr>
          </a:solidFill>
          <a:effectLst>
            <a:innerShdw blurRad="114300">
              <a:prstClr val="black"/>
            </a:innerShdw>
          </a:effectLst>
        </p:spPr>
        <p:txBody>
          <a:bodyPr wrap="square" rtlCol="0">
            <a:spAutoFit/>
          </a:bodyPr>
          <a:lstStyle/>
          <a:p>
            <a:r>
              <a:rPr lang="ru-RU" b="1" dirty="0" smtClean="0">
                <a:solidFill>
                  <a:srgbClr val="FF0000"/>
                </a:solidFill>
                <a:latin typeface="Times New Roman" pitchFamily="18" charset="0"/>
                <a:cs typeface="Times New Roman" pitchFamily="18" charset="0"/>
              </a:rPr>
              <a:t>Вариант  </a:t>
            </a:r>
            <a:r>
              <a:rPr lang="ru-RU" sz="1400" b="1" dirty="0" smtClean="0">
                <a:solidFill>
                  <a:srgbClr val="FF0000"/>
                </a:solidFill>
                <a:latin typeface="Times New Roman" pitchFamily="18" charset="0"/>
                <a:cs typeface="Times New Roman" pitchFamily="18" charset="0"/>
              </a:rPr>
              <a:t>1.3. </a:t>
            </a:r>
          </a:p>
          <a:p>
            <a:r>
              <a:rPr lang="ru-RU" sz="1400" b="1" dirty="0" smtClean="0">
                <a:solidFill>
                  <a:schemeClr val="accent2">
                    <a:lumMod val="75000"/>
                  </a:schemeClr>
                </a:solidFill>
                <a:latin typeface="Times New Roman" pitchFamily="18" charset="0"/>
                <a:cs typeface="Times New Roman" pitchFamily="18" charset="0"/>
              </a:rPr>
              <a:t>Обязательные предметные области:  </a:t>
            </a:r>
          </a:p>
          <a:p>
            <a:r>
              <a:rPr lang="ru-RU" sz="1200" b="1" dirty="0" smtClean="0">
                <a:latin typeface="Times New Roman" pitchFamily="18" charset="0"/>
                <a:cs typeface="Times New Roman" pitchFamily="18" charset="0"/>
              </a:rPr>
              <a:t>1. Русский язык и литературное чтение</a:t>
            </a:r>
          </a:p>
          <a:p>
            <a:r>
              <a:rPr lang="ru-RU" sz="1200" b="1" dirty="0" smtClean="0">
                <a:latin typeface="Times New Roman" pitchFamily="18" charset="0"/>
                <a:cs typeface="Times New Roman" pitchFamily="18" charset="0"/>
              </a:rPr>
              <a:t>2. Математика </a:t>
            </a:r>
          </a:p>
          <a:p>
            <a:r>
              <a:rPr lang="ru-RU" sz="1200" b="1" dirty="0" smtClean="0">
                <a:latin typeface="Times New Roman" pitchFamily="18" charset="0"/>
                <a:cs typeface="Times New Roman" pitchFamily="18" charset="0"/>
              </a:rPr>
              <a:t>3. Естествознание</a:t>
            </a:r>
          </a:p>
          <a:p>
            <a:r>
              <a:rPr lang="ru-RU" sz="1200" b="1" dirty="0" smtClean="0">
                <a:latin typeface="Times New Roman" pitchFamily="18" charset="0"/>
                <a:cs typeface="Times New Roman" pitchFamily="18" charset="0"/>
              </a:rPr>
              <a:t>4. Искусство</a:t>
            </a:r>
          </a:p>
          <a:p>
            <a:r>
              <a:rPr lang="ru-RU" sz="1200" b="1" dirty="0" smtClean="0">
                <a:latin typeface="Times New Roman" pitchFamily="18" charset="0"/>
                <a:cs typeface="Times New Roman" pitchFamily="18" charset="0"/>
              </a:rPr>
              <a:t>5. Технология</a:t>
            </a:r>
          </a:p>
          <a:p>
            <a:r>
              <a:rPr lang="ru-RU" sz="1200" b="1" dirty="0" smtClean="0">
                <a:latin typeface="Times New Roman" pitchFamily="18" charset="0"/>
                <a:cs typeface="Times New Roman" pitchFamily="18" charset="0"/>
              </a:rPr>
              <a:t>6.Физическая культура</a:t>
            </a:r>
          </a:p>
          <a:p>
            <a:endParaRPr lang="ru-RU" sz="1200" b="1" dirty="0" smtClean="0">
              <a:latin typeface="Times New Roman" pitchFamily="18" charset="0"/>
              <a:cs typeface="Times New Roman" pitchFamily="18" charset="0"/>
            </a:endParaRPr>
          </a:p>
          <a:p>
            <a:r>
              <a:rPr lang="ru-RU" sz="1400" b="1" dirty="0" smtClean="0">
                <a:solidFill>
                  <a:schemeClr val="accent2">
                    <a:lumMod val="75000"/>
                  </a:schemeClr>
                </a:solidFill>
                <a:latin typeface="Times New Roman" pitchFamily="18" charset="0"/>
                <a:cs typeface="Times New Roman" pitchFamily="18" charset="0"/>
              </a:rPr>
              <a:t>Коррекционно-развивающие курсы:</a:t>
            </a:r>
          </a:p>
          <a:p>
            <a:endParaRPr lang="ru-RU" sz="1400" b="1" dirty="0" smtClean="0">
              <a:solidFill>
                <a:schemeClr val="accent2">
                  <a:lumMod val="75000"/>
                </a:schemeClr>
              </a:solidFill>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1.Формирование речевого слуха и произносительной стороны речи (индивидуальные занятия)</a:t>
            </a:r>
          </a:p>
          <a:p>
            <a:r>
              <a:rPr lang="ru-RU" sz="1200" b="1" dirty="0" smtClean="0">
                <a:latin typeface="Times New Roman" pitchFamily="18" charset="0"/>
                <a:cs typeface="Times New Roman" pitchFamily="18" charset="0"/>
              </a:rPr>
              <a:t>2. Музыкально-ритмические занятия (фронтальные занятия)</a:t>
            </a:r>
          </a:p>
          <a:p>
            <a:r>
              <a:rPr lang="ru-RU" sz="1200" b="1" dirty="0" smtClean="0">
                <a:latin typeface="Times New Roman" pitchFamily="18" charset="0"/>
                <a:cs typeface="Times New Roman" pitchFamily="18" charset="0"/>
              </a:rPr>
              <a:t>3.Развитие слухового восприятия и техника речи (фронтальные занятия)</a:t>
            </a:r>
          </a:p>
          <a:p>
            <a:r>
              <a:rPr lang="ru-RU" sz="1200" b="1" dirty="0" smtClean="0">
                <a:latin typeface="Times New Roman" pitchFamily="18" charset="0"/>
                <a:cs typeface="Times New Roman" pitchFamily="18" charset="0"/>
              </a:rPr>
              <a:t>4.Социально-бытовая ориентировка (фронтальные занятия)</a:t>
            </a:r>
          </a:p>
          <a:p>
            <a:r>
              <a:rPr lang="ru-RU" sz="1200" b="1" dirty="0" smtClean="0">
                <a:latin typeface="Times New Roman" pitchFamily="18" charset="0"/>
                <a:cs typeface="Times New Roman" pitchFamily="18" charset="0"/>
              </a:rPr>
              <a:t>5, Развитие познавательной сферы (индивидуальные занятия)</a:t>
            </a:r>
          </a:p>
          <a:p>
            <a:endParaRPr lang="ru-RU" sz="1400" b="1" dirty="0">
              <a:latin typeface="Times New Roman" pitchFamily="18" charset="0"/>
              <a:cs typeface="Times New Roman" pitchFamily="18" charset="0"/>
            </a:endParaRPr>
          </a:p>
        </p:txBody>
      </p:sp>
      <p:sp>
        <p:nvSpPr>
          <p:cNvPr id="6" name="TextBox 5"/>
          <p:cNvSpPr txBox="1"/>
          <p:nvPr/>
        </p:nvSpPr>
        <p:spPr>
          <a:xfrm>
            <a:off x="179510" y="1033844"/>
            <a:ext cx="2808314" cy="4955203"/>
          </a:xfrm>
          <a:prstGeom prst="rect">
            <a:avLst/>
          </a:prstGeom>
          <a:solidFill>
            <a:schemeClr val="accent4">
              <a:lumMod val="20000"/>
              <a:lumOff val="80000"/>
            </a:schemeClr>
          </a:solidFill>
          <a:effectLst>
            <a:innerShdw blurRad="114300">
              <a:prstClr val="black"/>
            </a:innerShdw>
          </a:effectLst>
        </p:spPr>
        <p:txBody>
          <a:bodyPr wrap="square" rtlCol="0">
            <a:spAutoFit/>
          </a:bodyPr>
          <a:lstStyle/>
          <a:p>
            <a:r>
              <a:rPr lang="ru-RU" b="1" dirty="0" smtClean="0">
                <a:solidFill>
                  <a:srgbClr val="FF0000"/>
                </a:solidFill>
                <a:latin typeface="Times New Roman" pitchFamily="18" charset="0"/>
                <a:cs typeface="Times New Roman" pitchFamily="18" charset="0"/>
              </a:rPr>
              <a:t>Вариант  </a:t>
            </a:r>
            <a:r>
              <a:rPr lang="ru-RU" sz="1400" b="1" dirty="0" smtClean="0">
                <a:solidFill>
                  <a:srgbClr val="FF0000"/>
                </a:solidFill>
                <a:latin typeface="Times New Roman" pitchFamily="18" charset="0"/>
                <a:cs typeface="Times New Roman" pitchFamily="18" charset="0"/>
              </a:rPr>
              <a:t>1.2. </a:t>
            </a:r>
          </a:p>
          <a:p>
            <a:r>
              <a:rPr lang="ru-RU" sz="1400" b="1" dirty="0" smtClean="0">
                <a:solidFill>
                  <a:schemeClr val="accent2">
                    <a:lumMod val="75000"/>
                  </a:schemeClr>
                </a:solidFill>
                <a:latin typeface="Times New Roman" pitchFamily="18" charset="0"/>
                <a:cs typeface="Times New Roman" pitchFamily="18" charset="0"/>
              </a:rPr>
              <a:t>Обязательные предметные области:  </a:t>
            </a:r>
          </a:p>
          <a:p>
            <a:r>
              <a:rPr lang="ru-RU" sz="1200" b="1" dirty="0" smtClean="0">
                <a:latin typeface="Times New Roman" pitchFamily="18" charset="0"/>
                <a:cs typeface="Times New Roman" pitchFamily="18" charset="0"/>
              </a:rPr>
              <a:t>1. Русский язык и литературное чтение</a:t>
            </a:r>
          </a:p>
          <a:p>
            <a:r>
              <a:rPr lang="ru-RU" sz="1200" b="1" dirty="0" smtClean="0">
                <a:latin typeface="Times New Roman" pitchFamily="18" charset="0"/>
                <a:cs typeface="Times New Roman" pitchFamily="18" charset="0"/>
              </a:rPr>
              <a:t>2.Математика и информатика</a:t>
            </a:r>
          </a:p>
          <a:p>
            <a:r>
              <a:rPr lang="ru-RU" sz="1200" b="1" dirty="0" smtClean="0">
                <a:latin typeface="Times New Roman" pitchFamily="18" charset="0"/>
                <a:cs typeface="Times New Roman" pitchFamily="18" charset="0"/>
              </a:rPr>
              <a:t>3.Обществознание и естествознание (окружающий мир)</a:t>
            </a:r>
          </a:p>
          <a:p>
            <a:r>
              <a:rPr lang="ru-RU" sz="1200" b="1" dirty="0" smtClean="0">
                <a:latin typeface="Times New Roman" pitchFamily="18" charset="0"/>
                <a:cs typeface="Times New Roman" pitchFamily="18" charset="0"/>
              </a:rPr>
              <a:t>4. Основы религиозных культур и светской этики</a:t>
            </a:r>
          </a:p>
          <a:p>
            <a:r>
              <a:rPr lang="ru-RU" sz="1200" b="1" dirty="0" smtClean="0">
                <a:latin typeface="Times New Roman" pitchFamily="18" charset="0"/>
                <a:cs typeface="Times New Roman" pitchFamily="18" charset="0"/>
              </a:rPr>
              <a:t>5. Искусство</a:t>
            </a:r>
          </a:p>
          <a:p>
            <a:r>
              <a:rPr lang="ru-RU" sz="1200" b="1" dirty="0" smtClean="0">
                <a:latin typeface="Times New Roman" pitchFamily="18" charset="0"/>
                <a:cs typeface="Times New Roman" pitchFamily="18" charset="0"/>
              </a:rPr>
              <a:t>6.Технология</a:t>
            </a:r>
          </a:p>
          <a:p>
            <a:r>
              <a:rPr lang="ru-RU" sz="1200" b="1" dirty="0" smtClean="0">
                <a:latin typeface="Times New Roman" pitchFamily="18" charset="0"/>
                <a:cs typeface="Times New Roman" pitchFamily="18" charset="0"/>
              </a:rPr>
              <a:t>6.Физическая культура</a:t>
            </a:r>
          </a:p>
          <a:p>
            <a:r>
              <a:rPr lang="ru-RU" sz="1400" b="1" dirty="0" smtClean="0">
                <a:solidFill>
                  <a:schemeClr val="accent2">
                    <a:lumMod val="75000"/>
                  </a:schemeClr>
                </a:solidFill>
                <a:latin typeface="Times New Roman" pitchFamily="18" charset="0"/>
                <a:cs typeface="Times New Roman" pitchFamily="18" charset="0"/>
              </a:rPr>
              <a:t>Коррекционно-развивающие курсы:</a:t>
            </a:r>
          </a:p>
          <a:p>
            <a:r>
              <a:rPr lang="ru-RU" sz="1200" b="1" dirty="0" smtClean="0">
                <a:latin typeface="Times New Roman" pitchFamily="18" charset="0"/>
                <a:cs typeface="Times New Roman" pitchFamily="18" charset="0"/>
              </a:rPr>
              <a:t>1.Формирование речевого слуха и произносительной стороны речи (индивидуальные занятия)</a:t>
            </a:r>
          </a:p>
          <a:p>
            <a:r>
              <a:rPr lang="ru-RU" sz="1200" b="1" dirty="0" smtClean="0">
                <a:latin typeface="Times New Roman" pitchFamily="18" charset="0"/>
                <a:cs typeface="Times New Roman" pitchFamily="18" charset="0"/>
              </a:rPr>
              <a:t>2. Музыкально-ритмические занятия (фронтальные занятия)</a:t>
            </a:r>
          </a:p>
          <a:p>
            <a:r>
              <a:rPr lang="ru-RU" sz="1200" b="1" dirty="0" smtClean="0">
                <a:latin typeface="Times New Roman" pitchFamily="18" charset="0"/>
                <a:cs typeface="Times New Roman" pitchFamily="18" charset="0"/>
              </a:rPr>
              <a:t>3.Развитие слухового восприятия и техника речи (фронтальные занятия)</a:t>
            </a:r>
          </a:p>
          <a:p>
            <a:r>
              <a:rPr lang="ru-RU" sz="1200" b="1" dirty="0" smtClean="0">
                <a:latin typeface="Times New Roman" pitchFamily="18" charset="0"/>
                <a:cs typeface="Times New Roman" pitchFamily="18" charset="0"/>
              </a:rPr>
              <a:t>4.Социально-бытовая ориентировка (фронтальные занятия)</a:t>
            </a:r>
          </a:p>
          <a:p>
            <a:endParaRPr lang="ru-RU" sz="1400" dirty="0"/>
          </a:p>
        </p:txBody>
      </p:sp>
    </p:spTree>
    <p:extLst>
      <p:ext uri="{BB962C8B-B14F-4D97-AF65-F5344CB8AC3E}">
        <p14:creationId xmlns:p14="http://schemas.microsoft.com/office/powerpoint/2010/main" val="267055079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395536" y="188640"/>
            <a:ext cx="8496944" cy="1077218"/>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24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АООП НОО</a:t>
            </a:r>
            <a:r>
              <a:rPr lang="ru-RU" sz="40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24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для</a:t>
            </a:r>
            <a:r>
              <a:rPr lang="ru-RU" sz="36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20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слабослышащих и позднооглохших обучающихся </a:t>
            </a:r>
            <a:r>
              <a:rPr lang="ru-RU"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(Варианты 2.1., 2.2 - </a:t>
            </a:r>
            <a:r>
              <a:rPr lang="en-US"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I </a:t>
            </a:r>
            <a:r>
              <a:rPr lang="ru-RU"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и</a:t>
            </a:r>
            <a:r>
              <a:rPr lang="en-US"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II</a:t>
            </a:r>
            <a:r>
              <a:rPr lang="ru-RU"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отделения </a:t>
            </a:r>
            <a:r>
              <a:rPr lang="ru-RU" sz="1800" b="1"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2.3.</a:t>
            </a:r>
            <a:r>
              <a:rPr lang="ru-RU" sz="24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endParaRPr lang="ru-RU" sz="3600" b="1" cap="none" spc="0" dirty="0">
              <a:ln w="11430"/>
              <a:solidFill>
                <a:srgbClr val="993300"/>
              </a:solidFill>
              <a:effectLst>
                <a:outerShdw blurRad="50800" dist="39000" dir="5460000" algn="tl">
                  <a:srgbClr val="000000">
                    <a:alpha val="38000"/>
                  </a:srgbClr>
                </a:outerShdw>
              </a:effectLst>
            </a:endParaRPr>
          </a:p>
        </p:txBody>
      </p:sp>
      <p:sp>
        <p:nvSpPr>
          <p:cNvPr id="2" name="Прямоугольник 1"/>
          <p:cNvSpPr/>
          <p:nvPr/>
        </p:nvSpPr>
        <p:spPr>
          <a:xfrm>
            <a:off x="539552" y="6019549"/>
            <a:ext cx="6600536" cy="600164"/>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100" b="1" dirty="0" smtClean="0">
                <a:solidFill>
                  <a:srgbClr val="C00000"/>
                </a:solidFill>
                <a:latin typeface="Times New Roman" panose="02020603050405020304" pitchFamily="18" charset="0"/>
                <a:cs typeface="Times New Roman" panose="02020603050405020304" pitchFamily="18" charset="0"/>
              </a:rPr>
              <a:t>Для слабослышащих и позднооглохших обучающихся, </a:t>
            </a:r>
            <a:r>
              <a:rPr lang="ru-RU" sz="1100" b="1" dirty="0">
                <a:solidFill>
                  <a:srgbClr val="C00000"/>
                </a:solidFill>
                <a:latin typeface="Times New Roman" panose="02020603050405020304" pitchFamily="18" charset="0"/>
                <a:cs typeface="Times New Roman" panose="02020603050405020304" pitchFamily="18" charset="0"/>
              </a:rPr>
              <a:t>имеющих </a:t>
            </a:r>
            <a:r>
              <a:rPr lang="ru-RU" sz="1100" b="1" dirty="0" smtClean="0">
                <a:solidFill>
                  <a:srgbClr val="C00000"/>
                </a:solidFill>
                <a:latin typeface="Times New Roman" panose="02020603050405020304" pitchFamily="18" charset="0"/>
                <a:cs typeface="Times New Roman" panose="02020603050405020304" pitchFamily="18" charset="0"/>
              </a:rPr>
              <a:t>инвалидность, обучение дополняется </a:t>
            </a:r>
            <a:r>
              <a:rPr lang="ru-RU" sz="1100" b="1" dirty="0">
                <a:solidFill>
                  <a:srgbClr val="C00000"/>
                </a:solidFill>
                <a:latin typeface="Times New Roman" panose="02020603050405020304" pitchFamily="18" charset="0"/>
                <a:cs typeface="Times New Roman" panose="02020603050405020304" pitchFamily="18" charset="0"/>
              </a:rPr>
              <a:t>индивидуальной программой реабилитации </a:t>
            </a:r>
            <a:r>
              <a:rPr lang="ru-RU" sz="1100" b="1" dirty="0" smtClean="0">
                <a:solidFill>
                  <a:srgbClr val="C00000"/>
                </a:solidFill>
                <a:latin typeface="Times New Roman" panose="02020603050405020304" pitchFamily="18" charset="0"/>
                <a:cs typeface="Times New Roman" panose="02020603050405020304" pitchFamily="18" charset="0"/>
              </a:rPr>
              <a:t>(ИПР</a:t>
            </a:r>
            <a:r>
              <a:rPr lang="ru-RU" sz="1100" b="1" dirty="0">
                <a:solidFill>
                  <a:srgbClr val="C00000"/>
                </a:solidFill>
                <a:latin typeface="Times New Roman" panose="02020603050405020304" pitchFamily="18" charset="0"/>
                <a:cs typeface="Times New Roman" panose="02020603050405020304" pitchFamily="18" charset="0"/>
              </a:rPr>
              <a:t>) инвалида в части создания специальных условий </a:t>
            </a:r>
            <a:r>
              <a:rPr lang="ru-RU" sz="1100" b="1" dirty="0" smtClean="0">
                <a:solidFill>
                  <a:srgbClr val="C00000"/>
                </a:solidFill>
                <a:latin typeface="Times New Roman" panose="02020603050405020304" pitchFamily="18" charset="0"/>
                <a:cs typeface="Times New Roman" panose="02020603050405020304" pitchFamily="18" charset="0"/>
              </a:rPr>
              <a:t>получения образования.</a:t>
            </a:r>
            <a:endParaRPr lang="ru-RU" sz="11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3" name="Схема 2"/>
          <p:cNvGraphicFramePr/>
          <p:nvPr>
            <p:extLst>
              <p:ext uri="{D42A27DB-BD31-4B8C-83A1-F6EECF244321}">
                <p14:modId xmlns:p14="http://schemas.microsoft.com/office/powerpoint/2010/main" val="1899849565"/>
              </p:ext>
            </p:extLst>
          </p:nvPr>
        </p:nvGraphicFramePr>
        <p:xfrm>
          <a:off x="2339752" y="1988840"/>
          <a:ext cx="4680520" cy="383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Схема 6"/>
          <p:cNvGraphicFramePr/>
          <p:nvPr>
            <p:extLst>
              <p:ext uri="{D42A27DB-BD31-4B8C-83A1-F6EECF244321}">
                <p14:modId xmlns:p14="http://schemas.microsoft.com/office/powerpoint/2010/main" val="706488740"/>
              </p:ext>
            </p:extLst>
          </p:nvPr>
        </p:nvGraphicFramePr>
        <p:xfrm>
          <a:off x="6633449" y="1844824"/>
          <a:ext cx="2491787"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Схема 9"/>
          <p:cNvGraphicFramePr/>
          <p:nvPr>
            <p:extLst>
              <p:ext uri="{D42A27DB-BD31-4B8C-83A1-F6EECF244321}">
                <p14:modId xmlns:p14="http://schemas.microsoft.com/office/powerpoint/2010/main" val="473279111"/>
              </p:ext>
            </p:extLst>
          </p:nvPr>
        </p:nvGraphicFramePr>
        <p:xfrm>
          <a:off x="409782" y="1844824"/>
          <a:ext cx="2491787"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Стрелка вправо 7"/>
          <p:cNvSpPr/>
          <p:nvPr/>
        </p:nvSpPr>
        <p:spPr>
          <a:xfrm rot="19794517">
            <a:off x="6352341" y="2702268"/>
            <a:ext cx="390975" cy="48463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Стрелка вправо 13"/>
          <p:cNvSpPr/>
          <p:nvPr/>
        </p:nvSpPr>
        <p:spPr>
          <a:xfrm rot="954740">
            <a:off x="6474144" y="4144920"/>
            <a:ext cx="390975" cy="48463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 name="Стрелка вправо 14"/>
          <p:cNvSpPr/>
          <p:nvPr/>
        </p:nvSpPr>
        <p:spPr>
          <a:xfrm rot="12100965">
            <a:off x="2638094" y="2721461"/>
            <a:ext cx="390975" cy="48463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Стрелка вправо 15"/>
          <p:cNvSpPr/>
          <p:nvPr/>
        </p:nvSpPr>
        <p:spPr>
          <a:xfrm rot="10800000">
            <a:off x="2699791" y="4713691"/>
            <a:ext cx="390975" cy="48463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2" name="Picture 2" descr="C:\Users\Бородина_ОИ\Desktop\Logotype\Logo VLADOS_2017Colo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93013" y="640021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14560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03081" y="-123418"/>
            <a:ext cx="8928992" cy="144016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base">
              <a:spcAft>
                <a:spcPct val="0"/>
              </a:spcAft>
              <a:tabLst/>
              <a:defRPr/>
            </a:pP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УМК по чтению и развитию речи. 1-6 классы:</a:t>
            </a:r>
            <a:br>
              <a:rPr lang="ru-RU" sz="28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200" b="1" dirty="0" err="1"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Граш</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Н.Е</a:t>
            </a:r>
            <a:r>
              <a:rPr lang="ru-RU" sz="2200" b="1" dirty="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Чайка </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С.В</a:t>
            </a:r>
            <a:r>
              <a:rPr lang="ru-RU" sz="2200" b="1" dirty="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и др</a:t>
            </a:r>
            <a:r>
              <a:rPr lang="ru-RU" sz="2200" b="1" dirty="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Чтение </a:t>
            </a:r>
            <a:r>
              <a:rPr lang="ru-RU" sz="2200" b="1" dirty="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и развитие </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речи. УМК</a:t>
            </a:r>
            <a:r>
              <a:rPr lang="ru-RU" sz="31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r>
              <a:rPr lang="ru-RU" sz="20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для глухих обучающихся   (вариант 1.2)    </a:t>
            </a:r>
            <a:r>
              <a:rPr lang="ru-RU" sz="31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1-5</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r>
              <a:rPr lang="ru-RU" sz="20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классы</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endParaRPr lang="ru-RU" sz="2200" b="1" dirty="0">
              <a:ln w="11430"/>
              <a:solidFill>
                <a:schemeClr val="tx2">
                  <a:lumMod val="50000"/>
                </a:schemeClr>
              </a:solidFill>
              <a:effectLst>
                <a:outerShdw blurRad="50800" dist="39000" dir="5460000" algn="tl">
                  <a:srgbClr val="000000">
                    <a:alpha val="38000"/>
                  </a:srgbClr>
                </a:outerShdw>
              </a:effectLst>
            </a:endParaRPr>
          </a:p>
        </p:txBody>
      </p:sp>
      <p:sp>
        <p:nvSpPr>
          <p:cNvPr id="5" name="Объект 4"/>
          <p:cNvSpPr>
            <a:spLocks noGrp="1"/>
          </p:cNvSpPr>
          <p:nvPr>
            <p:ph sz="half" idx="1"/>
          </p:nvPr>
        </p:nvSpPr>
        <p:spPr>
          <a:xfrm>
            <a:off x="131613" y="1315509"/>
            <a:ext cx="2871576" cy="3397807"/>
          </a:xfr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47500" lnSpcReduction="20000"/>
          </a:bodyPr>
          <a:lstStyle/>
          <a:p>
            <a:pPr marL="0" lvl="0" indent="0" fontAlgn="base">
              <a:spcBef>
                <a:spcPct val="0"/>
              </a:spcBef>
              <a:spcAft>
                <a:spcPct val="0"/>
              </a:spcAft>
              <a:buClrTx/>
              <a:buNone/>
              <a:defRPr/>
            </a:pPr>
            <a:r>
              <a:rPr lang="ru-RU" sz="20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900" b="1" dirty="0" smtClean="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 состав УМК входят:</a:t>
            </a:r>
          </a:p>
          <a:p>
            <a:pPr lvl="0" fontAlgn="base">
              <a:spcBef>
                <a:spcPct val="0"/>
              </a:spcBef>
              <a:spcAft>
                <a:spcPct val="0"/>
              </a:spcAft>
              <a:buClrTx/>
              <a:buFont typeface="Wingdings" panose="05000000000000000000" pitchFamily="2" charset="2"/>
              <a:buChar char="q"/>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Учебные пособия:</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1 КЛАСС - в 3-х частях</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2 КЛАСС – в 2- частях</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3 КЛАСС – в 2-х частях</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4 КЛАСС – в 2-х частях</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5 КЛАСС – в 2- частях</a:t>
            </a:r>
          </a:p>
          <a:p>
            <a:pPr fontAlgn="base">
              <a:spcBef>
                <a:spcPct val="0"/>
              </a:spcBef>
              <a:spcAft>
                <a:spcPct val="0"/>
              </a:spcAft>
              <a:buClrTx/>
              <a:buFont typeface="Wingdings" panose="05000000000000000000" pitchFamily="2" charset="2"/>
              <a:buChar char="q"/>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Электронная форма учебных пособий на </a:t>
            </a:r>
            <a:r>
              <a:rPr lang="en-US"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CD</a:t>
            </a: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-диске</a:t>
            </a:r>
          </a:p>
          <a:p>
            <a:pPr fontAlgn="base">
              <a:spcBef>
                <a:spcPct val="0"/>
              </a:spcBef>
              <a:spcAft>
                <a:spcPct val="0"/>
              </a:spcAft>
              <a:buClrTx/>
              <a:buFont typeface="Wingdings" panose="05000000000000000000" pitchFamily="2" charset="2"/>
              <a:buChar char="q"/>
              <a:defRPr/>
            </a:pPr>
            <a:r>
              <a:rPr lang="ru-RU" sz="2300" b="1"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Рабочие тетради к каждому классу в 2- частях </a:t>
            </a:r>
          </a:p>
          <a:p>
            <a:pPr fontAlgn="base">
              <a:spcBef>
                <a:spcPct val="0"/>
              </a:spcBef>
              <a:spcAft>
                <a:spcPct val="0"/>
              </a:spcAft>
              <a:buClrTx/>
              <a:buFont typeface="Wingdings" panose="05000000000000000000" pitchFamily="2" charset="2"/>
              <a:buChar char="q"/>
              <a:defRPr/>
            </a:pPr>
            <a:r>
              <a:rPr lang="ru-RU" sz="2300" b="1"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Программно-методический материал с поурочными разработками для каждого класса.</a:t>
            </a:r>
          </a:p>
          <a:p>
            <a:pPr fontAlgn="base">
              <a:spcBef>
                <a:spcPct val="0"/>
              </a:spcBef>
              <a:spcAft>
                <a:spcPct val="0"/>
              </a:spcAft>
              <a:buClrTx/>
              <a:buFont typeface="Wingdings" panose="05000000000000000000" pitchFamily="2" charset="2"/>
              <a:buChar char="q"/>
              <a:defRPr/>
            </a:pPr>
            <a:r>
              <a:rPr lang="ru-RU" sz="2300" b="1"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Дополнительное </a:t>
            </a:r>
            <a:r>
              <a:rPr lang="ru-RU" sz="23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учебное пособие по </a:t>
            </a:r>
            <a:r>
              <a:rPr lang="ru-RU" sz="2300" b="1"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литературе для глухих обучающихся для </a:t>
            </a:r>
            <a:r>
              <a:rPr lang="ru-RU" sz="23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6-го класса в 2-х </a:t>
            </a:r>
            <a:r>
              <a:rPr lang="ru-RU" sz="2300" b="1"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частях  </a:t>
            </a:r>
            <a:r>
              <a:rPr lang="ru-RU" sz="2300" b="1" dirty="0" smtClean="0">
                <a:latin typeface="Times New Roman" panose="02020603050405020304" pitchFamily="18" charset="0"/>
                <a:cs typeface="Times New Roman" panose="02020603050405020304" pitchFamily="18" charset="0"/>
              </a:rPr>
              <a:t>для </a:t>
            </a:r>
            <a:r>
              <a:rPr lang="ru-RU" sz="2300" b="1" dirty="0">
                <a:latin typeface="Times New Roman" panose="02020603050405020304" pitchFamily="18" charset="0"/>
                <a:cs typeface="Times New Roman" panose="02020603050405020304" pitchFamily="18" charset="0"/>
              </a:rPr>
              <a:t>организации индивидуальной работы с </a:t>
            </a:r>
            <a:r>
              <a:rPr lang="ru-RU" sz="2300" b="1">
                <a:latin typeface="Times New Roman" panose="02020603050405020304" pitchFamily="18" charset="0"/>
                <a:cs typeface="Times New Roman" panose="02020603050405020304" pitchFamily="18" charset="0"/>
              </a:rPr>
              <a:t>глухими </a:t>
            </a:r>
            <a:r>
              <a:rPr lang="ru-RU" sz="2300" b="1" smtClean="0">
                <a:latin typeface="Times New Roman" panose="02020603050405020304" pitchFamily="18" charset="0"/>
                <a:cs typeface="Times New Roman" panose="02020603050405020304" pitchFamily="18" charset="0"/>
              </a:rPr>
              <a:t> </a:t>
            </a:r>
            <a:r>
              <a:rPr lang="ru-RU" sz="2300" b="1" dirty="0">
                <a:latin typeface="Times New Roman" panose="02020603050405020304" pitchFamily="18" charset="0"/>
                <a:cs typeface="Times New Roman" panose="02020603050405020304" pitchFamily="18" charset="0"/>
              </a:rPr>
              <a:t>детьми в 6 классе</a:t>
            </a:r>
          </a:p>
          <a:p>
            <a:pPr fontAlgn="base">
              <a:spcBef>
                <a:spcPct val="0"/>
              </a:spcBef>
              <a:spcAft>
                <a:spcPct val="0"/>
              </a:spcAft>
              <a:buClrTx/>
              <a:buFont typeface="Wingdings" panose="05000000000000000000" pitchFamily="2" charset="2"/>
              <a:buChar char="q"/>
              <a:defRPr/>
            </a:pPr>
            <a:r>
              <a:rPr lang="ru-RU" sz="2500" b="1" dirty="0" smtClean="0">
                <a:solidFill>
                  <a:srgbClr val="9933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Готовится к изданию учебное пособие для 1 дополнительного класса и методические материалы.</a:t>
            </a:r>
            <a:endParaRPr lang="ru-RU" sz="3800" b="1"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lvl="0" fontAlgn="base">
              <a:spcBef>
                <a:spcPct val="0"/>
              </a:spcBef>
              <a:spcAft>
                <a:spcPct val="0"/>
              </a:spcAft>
              <a:buClrTx/>
              <a:buFont typeface="Wingdings" panose="05000000000000000000" pitchFamily="2" charset="2"/>
              <a:buChar char="q"/>
              <a:defRPr/>
            </a:pPr>
            <a:endParaRPr lang="ru-RU" sz="3800" dirty="0"/>
          </a:p>
        </p:txBody>
      </p:sp>
      <p:pic>
        <p:nvPicPr>
          <p:cNvPr id="7" name="Picture 14" descr="Grash_1_1k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3379" y="1399061"/>
            <a:ext cx="1280362" cy="156578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Grash_1_2k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613" y="1700808"/>
            <a:ext cx="1285986" cy="159238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610" y="2138869"/>
            <a:ext cx="1311567" cy="1588575"/>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7327" y="4738830"/>
            <a:ext cx="1356561" cy="163746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4454" y="5539987"/>
            <a:ext cx="1159712" cy="123402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1757" y="1385756"/>
            <a:ext cx="1296143" cy="159238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5964" y="5173079"/>
            <a:ext cx="1356561" cy="161029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Бородина_ОИ\Desktop\Logotype\Logo VLADOS_2017Col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108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19471" y="1431426"/>
            <a:ext cx="1341195" cy="156307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88891" y="2136962"/>
            <a:ext cx="1311567" cy="159391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75856" y="3010321"/>
            <a:ext cx="1341196" cy="161536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79912" y="3453582"/>
            <a:ext cx="1341196" cy="161536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56613" y="3829861"/>
            <a:ext cx="1341195" cy="161536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60957" y="4747612"/>
            <a:ext cx="1341195" cy="161990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0" descr="Grash 5 kl_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37981" y="3818003"/>
            <a:ext cx="1368152" cy="162722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ash 5 kl_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37319" y="4732150"/>
            <a:ext cx="1342514" cy="1615674"/>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1613" y="4767306"/>
            <a:ext cx="1287297" cy="161029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5261" y="5163708"/>
            <a:ext cx="1335516" cy="161029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1861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19" y="1333010"/>
            <a:ext cx="1745085" cy="2160327"/>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3018" y="1361048"/>
            <a:ext cx="1745085" cy="214317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0228" y="1343900"/>
            <a:ext cx="1745085" cy="2160327"/>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39" y="1343952"/>
            <a:ext cx="1745085" cy="213844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51520" y="307960"/>
            <a:ext cx="8568952" cy="984885"/>
          </a:xfrm>
          <a:prstGeom prst="rect">
            <a:avLst/>
          </a:prstGeom>
        </p:spPr>
        <p:txBody>
          <a:bodyPr wrap="square">
            <a:spAutoFit/>
          </a:bodyPr>
          <a:lstStyle/>
          <a:p>
            <a:pPr lvl="0">
              <a:spcBef>
                <a:spcPct val="0"/>
              </a:spcBef>
            </a:pPr>
            <a:r>
              <a:rPr lang="ru-RU" sz="2000" b="1" dirty="0">
                <a:solidFill>
                  <a:srgbClr val="073E87"/>
                </a:solidFill>
                <a:latin typeface="Times New Roman" pitchFamily="18" charset="0"/>
                <a:ea typeface="+mj-ea"/>
                <a:cs typeface="Times New Roman" pitchFamily="18" charset="0"/>
              </a:rPr>
              <a:t>Микшина Е.П., Мамедова Е.Ю., Жилинскене Е.М., Наумова Н.В. </a:t>
            </a:r>
            <a:r>
              <a:rPr lang="ru-RU" sz="2000" b="1" dirty="0" smtClean="0">
                <a:solidFill>
                  <a:srgbClr val="073E87"/>
                </a:solidFill>
                <a:latin typeface="Times New Roman" pitchFamily="18" charset="0"/>
                <a:ea typeface="+mj-ea"/>
                <a:cs typeface="Times New Roman" pitchFamily="18" charset="0"/>
              </a:rPr>
              <a:t>Произношение . 1-ый дополнительный класс. В 2-х частях. </a:t>
            </a:r>
            <a:r>
              <a:rPr lang="ru-RU" sz="1600" b="1" dirty="0" smtClean="0">
                <a:solidFill>
                  <a:srgbClr val="073E87"/>
                </a:solidFill>
                <a:latin typeface="Times New Roman" pitchFamily="18" charset="0"/>
                <a:ea typeface="+mj-ea"/>
                <a:cs typeface="Times New Roman" pitchFamily="18" charset="0"/>
              </a:rPr>
              <a:t>(для варианта 1.2)</a:t>
            </a:r>
            <a:endParaRPr lang="ru-RU" sz="1600" b="1" dirty="0">
              <a:solidFill>
                <a:srgbClr val="073E87"/>
              </a:solidFill>
              <a:latin typeface="Times New Roman" pitchFamily="18" charset="0"/>
              <a:ea typeface="+mj-ea"/>
              <a:cs typeface="Times New Roman" pitchFamily="18" charset="0"/>
            </a:endParaRPr>
          </a:p>
        </p:txBody>
      </p:sp>
      <p:pic>
        <p:nvPicPr>
          <p:cNvPr id="12" name="Picture 2" descr="C:\Users\Бородина_ОИ\Desktop\Logotype\Logo VLADOS_2017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108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2619" y="3595574"/>
            <a:ext cx="8657853" cy="2640723"/>
          </a:xfrm>
          <a:prstGeom prst="rect">
            <a:avLst/>
          </a:prstGeom>
          <a:solidFill>
            <a:schemeClr val="accent3">
              <a:lumMod val="40000"/>
              <a:lumOff val="60000"/>
            </a:schemeClr>
          </a:solidFill>
          <a:scene3d>
            <a:camera prst="orthographicFront"/>
            <a:lightRig rig="threePt" dir="t"/>
          </a:scene3d>
          <a:sp3d>
            <a:bevelT/>
          </a:sp3d>
        </p:spPr>
        <p:txBody>
          <a:bodyPr wrap="square" rtlCol="0">
            <a:spAutoFit/>
          </a:bodyPr>
          <a:lstStyle/>
          <a:p>
            <a:pPr marL="171450" indent="-171450" algn="just">
              <a:lnSpc>
                <a:spcPct val="115000"/>
              </a:lnSpc>
              <a:spcAft>
                <a:spcPts val="0"/>
              </a:spcAft>
              <a:buFont typeface="Wingdings" pitchFamily="2" charset="2"/>
              <a:buChar char="Ø"/>
            </a:pPr>
            <a:r>
              <a:rPr lang="ru-RU" sz="1200" dirty="0">
                <a:latin typeface="Times New Roman" pitchFamily="18" charset="0"/>
                <a:ea typeface="Calibri"/>
                <a:cs typeface="Times New Roman" pitchFamily="18" charset="0"/>
              </a:rPr>
              <a:t> </a:t>
            </a:r>
            <a:r>
              <a:rPr lang="ru-RU" sz="1200" b="1" dirty="0" smtClean="0">
                <a:latin typeface="Times New Roman" pitchFamily="18" charset="0"/>
                <a:ea typeface="Calibri"/>
                <a:cs typeface="Times New Roman" pitchFamily="18" charset="0"/>
              </a:rPr>
              <a:t>Учебное </a:t>
            </a:r>
            <a:r>
              <a:rPr lang="ru-RU" sz="1200" b="1" dirty="0">
                <a:latin typeface="Times New Roman" pitchFamily="18" charset="0"/>
                <a:ea typeface="Calibri"/>
                <a:cs typeface="Times New Roman" pitchFamily="18" charset="0"/>
              </a:rPr>
              <a:t>пособие предназначено для обучения произношению глухих обучающихся в общеобразовательных организациях, реализующих </a:t>
            </a:r>
            <a:r>
              <a:rPr lang="ru-RU" sz="1200" b="1" dirty="0" smtClean="0">
                <a:latin typeface="Times New Roman" pitchFamily="18" charset="0"/>
                <a:ea typeface="Calibri"/>
                <a:cs typeface="Times New Roman" pitchFamily="18" charset="0"/>
              </a:rPr>
              <a:t>АООП </a:t>
            </a:r>
            <a:r>
              <a:rPr lang="ru-RU" sz="1200" b="1" dirty="0">
                <a:latin typeface="Times New Roman" pitchFamily="18" charset="0"/>
                <a:ea typeface="Calibri"/>
                <a:cs typeface="Times New Roman" pitchFamily="18" charset="0"/>
              </a:rPr>
              <a:t>НОО </a:t>
            </a:r>
            <a:r>
              <a:rPr lang="ru-RU" sz="1200" b="1" dirty="0" smtClean="0">
                <a:latin typeface="Times New Roman" pitchFamily="18" charset="0"/>
                <a:ea typeface="Calibri"/>
                <a:cs typeface="Times New Roman" pitchFamily="18" charset="0"/>
              </a:rPr>
              <a:t>для глухих обучающихся..</a:t>
            </a:r>
            <a:endParaRPr lang="ru-RU" sz="1200" b="1" dirty="0">
              <a:latin typeface="Times New Roman" pitchFamily="18" charset="0"/>
              <a:ea typeface="Calibri"/>
              <a:cs typeface="Times New Roman" pitchFamily="18" charset="0"/>
            </a:endParaRPr>
          </a:p>
          <a:p>
            <a:pPr marL="171450" indent="-171450" algn="just">
              <a:lnSpc>
                <a:spcPct val="115000"/>
              </a:lnSpc>
              <a:buFont typeface="Wingdings" pitchFamily="2" charset="2"/>
              <a:buChar char="Ø"/>
            </a:pPr>
            <a:r>
              <a:rPr lang="ru-RU" sz="1200" b="1" dirty="0">
                <a:latin typeface="Times New Roman" pitchFamily="18" charset="0"/>
                <a:ea typeface="Calibri"/>
                <a:cs typeface="Times New Roman" pitchFamily="18" charset="0"/>
              </a:rPr>
              <a:t>Учебное пособие состоит из 2-х частей, в которых представлен комплекс упражнений для индивидуальной работы над </a:t>
            </a:r>
            <a:r>
              <a:rPr lang="ru-RU" sz="1200" b="1" dirty="0" smtClean="0">
                <a:latin typeface="Times New Roman" pitchFamily="18" charset="0"/>
                <a:ea typeface="Calibri"/>
                <a:cs typeface="Times New Roman" pitchFamily="18" charset="0"/>
              </a:rPr>
              <a:t>произношением как </a:t>
            </a:r>
            <a:r>
              <a:rPr lang="ru-RU" sz="1200" b="1" dirty="0">
                <a:latin typeface="Times New Roman" pitchFamily="18" charset="0"/>
                <a:ea typeface="Calibri"/>
                <a:cs typeface="Times New Roman" pitchFamily="18" charset="0"/>
              </a:rPr>
              <a:t>в школе, так и в условиях надомного и дистанционного обучения.</a:t>
            </a:r>
          </a:p>
          <a:p>
            <a:pPr marL="171450" indent="-171450" algn="just">
              <a:lnSpc>
                <a:spcPct val="115000"/>
              </a:lnSpc>
              <a:spcAft>
                <a:spcPts val="0"/>
              </a:spcAft>
              <a:buFont typeface="Wingdings" pitchFamily="2" charset="2"/>
              <a:buChar char="Ø"/>
            </a:pPr>
            <a:r>
              <a:rPr lang="ru-RU" sz="1200" b="1" dirty="0" smtClean="0">
                <a:latin typeface="Times New Roman" pitchFamily="18" charset="0"/>
                <a:ea typeface="Calibri"/>
                <a:cs typeface="Times New Roman" pitchFamily="18" charset="0"/>
              </a:rPr>
              <a:t>.В </a:t>
            </a:r>
            <a:r>
              <a:rPr lang="ru-RU" sz="1200" b="1" dirty="0">
                <a:latin typeface="Times New Roman" pitchFamily="18" charset="0"/>
                <a:ea typeface="Calibri"/>
                <a:cs typeface="Times New Roman" pitchFamily="18" charset="0"/>
              </a:rPr>
              <a:t>первой части пособия даны упражнения для работы над звуками А, О, У, Э, И, П, М, Т, Н, Л, С, а также разговорно-обиходный речевой материал на закрепление этих звуков.</a:t>
            </a:r>
          </a:p>
          <a:p>
            <a:pPr marL="171450" indent="-171450" algn="just">
              <a:lnSpc>
                <a:spcPct val="115000"/>
              </a:lnSpc>
              <a:spcAft>
                <a:spcPts val="0"/>
              </a:spcAft>
              <a:buFont typeface="Wingdings" pitchFamily="2" charset="2"/>
              <a:buChar char="Ø"/>
            </a:pPr>
            <a:r>
              <a:rPr lang="ru-RU" sz="1200" b="1" dirty="0" smtClean="0">
                <a:latin typeface="Times New Roman" pitchFamily="18" charset="0"/>
                <a:ea typeface="Calibri"/>
                <a:cs typeface="Times New Roman" pitchFamily="18" charset="0"/>
              </a:rPr>
              <a:t>Во </a:t>
            </a:r>
            <a:r>
              <a:rPr lang="ru-RU" sz="1200" b="1" dirty="0">
                <a:latin typeface="Times New Roman" pitchFamily="18" charset="0"/>
                <a:ea typeface="Calibri"/>
                <a:cs typeface="Times New Roman" pitchFamily="18" charset="0"/>
              </a:rPr>
              <a:t>второй части пособия даны упражнения для работы над звуками К, В, Ш, Р, Ф, Х, Й, Я, Е, Ё, Ю, Б, З</a:t>
            </a:r>
            <a:r>
              <a:rPr lang="ru-RU" sz="1200" b="1" dirty="0" smtClean="0">
                <a:latin typeface="Times New Roman" pitchFamily="18" charset="0"/>
                <a:ea typeface="Calibri"/>
                <a:cs typeface="Times New Roman" pitchFamily="18" charset="0"/>
              </a:rPr>
              <a:t>.</a:t>
            </a:r>
            <a:r>
              <a:rPr lang="ru-RU" sz="1200" b="1" dirty="0">
                <a:solidFill>
                  <a:prstClr val="black"/>
                </a:solidFill>
                <a:latin typeface="Times New Roman" pitchFamily="18" charset="0"/>
                <a:ea typeface="Calibri"/>
                <a:cs typeface="Times New Roman" pitchFamily="18" charset="0"/>
              </a:rPr>
              <a:t> </a:t>
            </a:r>
            <a:endParaRPr lang="ru-RU" sz="1200" b="1" dirty="0" smtClean="0">
              <a:solidFill>
                <a:prstClr val="black"/>
              </a:solidFill>
              <a:latin typeface="Times New Roman" pitchFamily="18" charset="0"/>
              <a:ea typeface="Calibri"/>
              <a:cs typeface="Times New Roman" pitchFamily="18" charset="0"/>
            </a:endParaRPr>
          </a:p>
          <a:p>
            <a:pPr marL="171450" indent="-171450" algn="just">
              <a:lnSpc>
                <a:spcPct val="115000"/>
              </a:lnSpc>
              <a:spcAft>
                <a:spcPts val="0"/>
              </a:spcAft>
              <a:buFont typeface="Wingdings" pitchFamily="2" charset="2"/>
              <a:buChar char="Ø"/>
            </a:pPr>
            <a:r>
              <a:rPr lang="ru-RU" sz="1200" b="1" dirty="0" smtClean="0">
                <a:solidFill>
                  <a:prstClr val="black"/>
                </a:solidFill>
                <a:latin typeface="Times New Roman" pitchFamily="18" charset="0"/>
                <a:ea typeface="Calibri"/>
                <a:cs typeface="Times New Roman" pitchFamily="18" charset="0"/>
              </a:rPr>
              <a:t>В </a:t>
            </a:r>
            <a:r>
              <a:rPr lang="ru-RU" sz="1200" b="1" dirty="0">
                <a:solidFill>
                  <a:prstClr val="black"/>
                </a:solidFill>
                <a:latin typeface="Times New Roman" pitchFamily="18" charset="0"/>
                <a:ea typeface="Calibri"/>
                <a:cs typeface="Times New Roman" pitchFamily="18" charset="0"/>
              </a:rPr>
              <a:t>методическом пособии даются пояснения по использованию учебного пособия «Произношение» ,  раскрывается назначение упражнений для формирования и развития речевого дыхания, артикуляции, голоса, а также дано описание особенностей артикуляции звуков первого концентра, рекомендации по их вызыванию и постановке, приемы исправления дефектного </a:t>
            </a:r>
            <a:r>
              <a:rPr lang="ru-RU" sz="1200" b="1" dirty="0" smtClean="0">
                <a:solidFill>
                  <a:prstClr val="black"/>
                </a:solidFill>
                <a:latin typeface="Times New Roman" pitchFamily="18" charset="0"/>
                <a:ea typeface="Calibri"/>
                <a:cs typeface="Times New Roman" pitchFamily="18" charset="0"/>
              </a:rPr>
              <a:t>произношения, приведена </a:t>
            </a:r>
            <a:r>
              <a:rPr lang="ru-RU" sz="1200" b="1" dirty="0">
                <a:solidFill>
                  <a:prstClr val="black"/>
                </a:solidFill>
                <a:latin typeface="Times New Roman" pitchFamily="18" charset="0"/>
                <a:ea typeface="Calibri"/>
                <a:cs typeface="Times New Roman" pitchFamily="18" charset="0"/>
              </a:rPr>
              <a:t>предметная программа  </a:t>
            </a:r>
            <a:r>
              <a:rPr lang="ru-RU" sz="1200" b="1" dirty="0" smtClean="0">
                <a:solidFill>
                  <a:prstClr val="black"/>
                </a:solidFill>
                <a:latin typeface="Times New Roman" pitchFamily="18" charset="0"/>
                <a:ea typeface="Calibri"/>
                <a:cs typeface="Times New Roman" pitchFamily="18" charset="0"/>
              </a:rPr>
              <a:t> </a:t>
            </a:r>
            <a:r>
              <a:rPr lang="ru-RU" sz="1200" b="1" dirty="0">
                <a:solidFill>
                  <a:prstClr val="black"/>
                </a:solidFill>
                <a:latin typeface="Times New Roman" pitchFamily="18" charset="0"/>
                <a:ea typeface="Calibri"/>
                <a:cs typeface="Times New Roman" pitchFamily="18" charset="0"/>
              </a:rPr>
              <a:t>по обучению произношению на индивидуальных занятиях в 1</a:t>
            </a:r>
            <a:r>
              <a:rPr lang="ru-RU" sz="1200" b="1" dirty="0" smtClean="0">
                <a:solidFill>
                  <a:prstClr val="black"/>
                </a:solidFill>
                <a:latin typeface="Times New Roman" pitchFamily="18" charset="0"/>
                <a:ea typeface="Calibri"/>
                <a:cs typeface="Times New Roman" pitchFamily="18" charset="0"/>
              </a:rPr>
              <a:t>­-м </a:t>
            </a:r>
            <a:r>
              <a:rPr lang="ru-RU" sz="1200" b="1" dirty="0">
                <a:solidFill>
                  <a:prstClr val="black"/>
                </a:solidFill>
                <a:latin typeface="Times New Roman" pitchFamily="18" charset="0"/>
                <a:ea typeface="Calibri"/>
                <a:cs typeface="Times New Roman" pitchFamily="18" charset="0"/>
              </a:rPr>
              <a:t>дополнительном классе для варианта 1.2.</a:t>
            </a:r>
            <a:endParaRPr lang="ru-RU" sz="1200" b="1"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3484364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7544" y="116632"/>
            <a:ext cx="8229600" cy="1143000"/>
          </a:xfrm>
          <a:prstGeom prst="rect">
            <a:avLst/>
          </a:prstGeom>
        </p:spPr>
        <p:txBody>
          <a:bodyPr wrap="square">
            <a:spAutoFit/>
          </a:bodyPr>
          <a:lstStyle/>
          <a:p>
            <a:pPr lvl="0">
              <a:spcBef>
                <a:spcPct val="0"/>
              </a:spcBef>
            </a:pPr>
            <a:r>
              <a:rPr lang="ru-RU" sz="2400" b="1" dirty="0">
                <a:solidFill>
                  <a:srgbClr val="073E87"/>
                </a:solidFill>
                <a:latin typeface="Times New Roman" pitchFamily="18" charset="0"/>
                <a:ea typeface="+mj-ea"/>
                <a:cs typeface="Times New Roman" pitchFamily="18" charset="0"/>
              </a:rPr>
              <a:t>Микшина Е.П., Мамедова Е.Ю., Жилинскене Е.М., Наумова Н.В. </a:t>
            </a:r>
            <a:r>
              <a:rPr lang="ru-RU" sz="2800" b="1" dirty="0" smtClean="0">
                <a:solidFill>
                  <a:srgbClr val="073E87"/>
                </a:solidFill>
                <a:latin typeface="Times New Roman" pitchFamily="18" charset="0"/>
                <a:ea typeface="+mj-ea"/>
                <a:cs typeface="Times New Roman" pitchFamily="18" charset="0"/>
              </a:rPr>
              <a:t>Произношение . </a:t>
            </a:r>
            <a:r>
              <a:rPr lang="ru-RU" sz="2800" b="1" dirty="0" smtClean="0">
                <a:solidFill>
                  <a:srgbClr val="073E87"/>
                </a:solidFill>
                <a:latin typeface="Times New Roman" pitchFamily="18" charset="0"/>
                <a:cs typeface="Times New Roman" pitchFamily="18" charset="0"/>
              </a:rPr>
              <a:t>1 класс. </a:t>
            </a:r>
            <a:r>
              <a:rPr lang="ru-RU" sz="2800" b="1" dirty="0" smtClean="0">
                <a:solidFill>
                  <a:srgbClr val="073E87"/>
                </a:solidFill>
                <a:latin typeface="Times New Roman" pitchFamily="18" charset="0"/>
                <a:ea typeface="+mj-ea"/>
                <a:cs typeface="Times New Roman" pitchFamily="18" charset="0"/>
              </a:rPr>
              <a:t>В 3-х частях. </a:t>
            </a:r>
            <a:r>
              <a:rPr lang="ru-RU" sz="2000" b="1" dirty="0" smtClean="0">
                <a:solidFill>
                  <a:srgbClr val="073E87"/>
                </a:solidFill>
                <a:latin typeface="Times New Roman" pitchFamily="18" charset="0"/>
                <a:ea typeface="+mj-ea"/>
                <a:cs typeface="Times New Roman" pitchFamily="18" charset="0"/>
              </a:rPr>
              <a:t>(для варианта 1.2)</a:t>
            </a:r>
            <a:endParaRPr lang="ru-RU" sz="2000" b="1" dirty="0">
              <a:solidFill>
                <a:srgbClr val="073E87"/>
              </a:solidFill>
              <a:latin typeface="Times New Roman" pitchFamily="18" charset="0"/>
              <a:ea typeface="+mj-ea"/>
              <a:cs typeface="Times New Roman"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6" y="1311630"/>
            <a:ext cx="1224136" cy="15121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907704" y="1318191"/>
            <a:ext cx="6696744" cy="1528624"/>
          </a:xfrm>
          <a:prstGeom prst="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81000" algn="just">
              <a:lnSpc>
                <a:spcPts val="1600"/>
              </a:lnSpc>
              <a:spcAft>
                <a:spcPts val="0"/>
              </a:spcAft>
            </a:pPr>
            <a:r>
              <a:rPr lang="ru-RU" sz="1400" spc="-15" dirty="0">
                <a:solidFill>
                  <a:srgbClr val="000000"/>
                </a:solidFill>
                <a:latin typeface="Times New Roman" pitchFamily="18" charset="0"/>
                <a:ea typeface="Calibri"/>
                <a:cs typeface="Times New Roman" pitchFamily="18" charset="0"/>
              </a:rPr>
              <a:t> </a:t>
            </a:r>
            <a:endParaRPr lang="ru-RU" sz="1400" dirty="0">
              <a:solidFill>
                <a:srgbClr val="000000"/>
              </a:solidFill>
              <a:latin typeface="Times New Roman" pitchFamily="18" charset="0"/>
              <a:ea typeface="Calibri"/>
              <a:cs typeface="Times New Roman" pitchFamily="18" charset="0"/>
            </a:endParaRPr>
          </a:p>
          <a:p>
            <a:pPr marL="381000" indent="186055" algn="just">
              <a:lnSpc>
                <a:spcPts val="1600"/>
              </a:lnSpc>
              <a:spcAft>
                <a:spcPts val="0"/>
              </a:spcAft>
            </a:pPr>
            <a:r>
              <a:rPr lang="ru-RU" sz="1200" b="1" dirty="0" smtClean="0">
                <a:solidFill>
                  <a:srgbClr val="000000"/>
                </a:solidFill>
                <a:latin typeface="Times New Roman" pitchFamily="18" charset="0"/>
                <a:ea typeface="Calibri"/>
                <a:cs typeface="Times New Roman" pitchFamily="18" charset="0"/>
              </a:rPr>
              <a:t>В 1-ой части учебника представлен </a:t>
            </a:r>
            <a:r>
              <a:rPr lang="ru-RU" sz="1200" b="1" dirty="0">
                <a:solidFill>
                  <a:srgbClr val="000000"/>
                </a:solidFill>
                <a:latin typeface="Times New Roman" pitchFamily="18" charset="0"/>
                <a:ea typeface="Calibri"/>
                <a:cs typeface="Times New Roman" pitchFamily="18" charset="0"/>
              </a:rPr>
              <a:t>комплекс упражнений для индивидуальной работы над произношением. В первой части учебника даны упражнения для работы над повторением звуков А, О, У, Э, И, П, М, Т, Н, Л, С, работа над произнесением звуков Ш, Ф, Х, В, Р, Б, З, Й и работа над сочетанием звуков ЙА, ЙО, ЙЭ, ЙУ, обозначаемых буквами Я, Ё, Е, Ю, а также </a:t>
            </a:r>
            <a:r>
              <a:rPr lang="ru-RU" sz="1200" b="1" dirty="0" smtClean="0">
                <a:solidFill>
                  <a:srgbClr val="000000"/>
                </a:solidFill>
                <a:latin typeface="Times New Roman" pitchFamily="18" charset="0"/>
                <a:ea typeface="Calibri"/>
                <a:cs typeface="Times New Roman" pitchFamily="18" charset="0"/>
              </a:rPr>
              <a:t>разговорно-­</a:t>
            </a:r>
            <a:r>
              <a:rPr lang="ru-RU" sz="1200" b="1" dirty="0">
                <a:solidFill>
                  <a:srgbClr val="000000"/>
                </a:solidFill>
                <a:latin typeface="Times New Roman" pitchFamily="18" charset="0"/>
                <a:ea typeface="Calibri"/>
                <a:cs typeface="Times New Roman" pitchFamily="18" charset="0"/>
              </a:rPr>
              <a:t>обиходный речевой материал на закрепление этих звуков звукосочетаний</a:t>
            </a:r>
            <a:r>
              <a:rPr lang="ru-RU" sz="1200" b="1" dirty="0" smtClean="0">
                <a:solidFill>
                  <a:srgbClr val="000000"/>
                </a:solidFill>
                <a:latin typeface="Times New Roman" pitchFamily="18" charset="0"/>
                <a:ea typeface="Calibri"/>
                <a:cs typeface="Times New Roman" pitchFamily="18" charset="0"/>
              </a:rPr>
              <a:t>.</a:t>
            </a:r>
            <a:endParaRPr lang="ru-RU" sz="1400" b="1" dirty="0">
              <a:solidFill>
                <a:srgbClr val="000000"/>
              </a:solidFill>
              <a:latin typeface="Times New Roman" pitchFamily="18" charset="0"/>
              <a:ea typeface="Calibri"/>
              <a:cs typeface="Times New Roman" pitchFamily="18" charset="0"/>
            </a:endParaRPr>
          </a:p>
        </p:txBody>
      </p:sp>
      <p:sp>
        <p:nvSpPr>
          <p:cNvPr id="7" name="TextBox 6"/>
          <p:cNvSpPr txBox="1"/>
          <p:nvPr/>
        </p:nvSpPr>
        <p:spPr>
          <a:xfrm>
            <a:off x="323526" y="6309320"/>
            <a:ext cx="7080295" cy="502702"/>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81000" lvl="0" indent="186055" algn="just">
              <a:lnSpc>
                <a:spcPts val="1600"/>
              </a:lnSpc>
            </a:pPr>
            <a:r>
              <a:rPr lang="ru-RU" sz="1200" b="1" dirty="0">
                <a:solidFill>
                  <a:srgbClr val="000000"/>
                </a:solidFill>
                <a:latin typeface="Times New Roman" pitchFamily="18" charset="0"/>
                <a:ea typeface="Calibri"/>
                <a:cs typeface="Times New Roman" pitchFamily="18" charset="0"/>
              </a:rPr>
              <a:t>Учебник может быть использован для совместной работы с ребенком на индивидуальных занятиях как в школе, так и в условиях надомного и дистанционного обучения.</a:t>
            </a:r>
            <a:endParaRPr lang="ru-RU" sz="1400" b="1" dirty="0">
              <a:solidFill>
                <a:srgbClr val="000000"/>
              </a:solidFill>
              <a:latin typeface="Times New Roman" pitchFamily="18" charset="0"/>
              <a:ea typeface="Calibri"/>
              <a:cs typeface="Times New Roman" pitchFamily="18" charset="0"/>
            </a:endParaRPr>
          </a:p>
        </p:txBody>
      </p:sp>
      <p:pic>
        <p:nvPicPr>
          <p:cNvPr id="9"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3012"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7704" y="3068960"/>
            <a:ext cx="6688481" cy="897810"/>
          </a:xfrm>
          <a:prstGeom prst="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81000" indent="186055" algn="just">
              <a:lnSpc>
                <a:spcPts val="1600"/>
              </a:lnSpc>
              <a:spcAft>
                <a:spcPts val="0"/>
              </a:spcAft>
            </a:pPr>
            <a:r>
              <a:rPr lang="ru-RU" sz="1200" b="1" dirty="0" smtClean="0">
                <a:solidFill>
                  <a:srgbClr val="000000"/>
                </a:solidFill>
                <a:latin typeface="Times New Roman" pitchFamily="18" charset="0"/>
                <a:ea typeface="Calibri"/>
                <a:cs typeface="Times New Roman" pitchFamily="18" charset="0"/>
              </a:rPr>
              <a:t>Во 2-ой части учебника представлен </a:t>
            </a:r>
            <a:r>
              <a:rPr lang="ru-RU" sz="1200" b="1" dirty="0">
                <a:solidFill>
                  <a:srgbClr val="000000"/>
                </a:solidFill>
                <a:latin typeface="Times New Roman" pitchFamily="18" charset="0"/>
                <a:ea typeface="Calibri"/>
                <a:cs typeface="Times New Roman" pitchFamily="18" charset="0"/>
              </a:rPr>
              <a:t>комплекс упражнений для индивидуальной работы над произношением. Во второй части учебника даны упражнения для вызывания и закрепления звуков Ы, Д, Г, Ж, Ц, Ч, Щ и упражнения для дифференциации гласных звуков А–О, А–У, А–Э, Э–И, И–Ы.</a:t>
            </a:r>
            <a:endParaRPr lang="ru-RU" sz="1400" b="1" dirty="0">
              <a:solidFill>
                <a:srgbClr val="000000"/>
              </a:solidFill>
              <a:effectLst/>
              <a:latin typeface="Times New Roman" pitchFamily="18" charset="0"/>
              <a:ea typeface="Calibri"/>
              <a:cs typeface="Times New Roman" pitchFamily="18" charset="0"/>
            </a:endParaRPr>
          </a:p>
        </p:txBody>
      </p:sp>
      <p:sp>
        <p:nvSpPr>
          <p:cNvPr id="10" name="TextBox 9"/>
          <p:cNvSpPr txBox="1"/>
          <p:nvPr/>
        </p:nvSpPr>
        <p:spPr>
          <a:xfrm>
            <a:off x="1907704" y="4149080"/>
            <a:ext cx="6696744" cy="1938992"/>
          </a:xfrm>
          <a:prstGeom prst="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81000" indent="186055" algn="just">
              <a:lnSpc>
                <a:spcPts val="1600"/>
              </a:lnSpc>
              <a:spcAft>
                <a:spcPts val="0"/>
              </a:spcAft>
            </a:pPr>
            <a:r>
              <a:rPr lang="ru-RU" sz="1200" b="1" dirty="0" smtClean="0">
                <a:solidFill>
                  <a:srgbClr val="000000"/>
                </a:solidFill>
                <a:latin typeface="Times New Roman" pitchFamily="18" charset="0"/>
                <a:ea typeface="Calibri"/>
                <a:cs typeface="Times New Roman" pitchFamily="18" charset="0"/>
              </a:rPr>
              <a:t>В 3-ей части учебника представлен </a:t>
            </a:r>
            <a:r>
              <a:rPr lang="ru-RU" sz="1200" b="1" dirty="0">
                <a:solidFill>
                  <a:srgbClr val="000000"/>
                </a:solidFill>
                <a:latin typeface="Times New Roman" pitchFamily="18" charset="0"/>
                <a:ea typeface="Calibri"/>
                <a:cs typeface="Times New Roman" pitchFamily="18" charset="0"/>
              </a:rPr>
              <a:t>комплекс упражнений для индивидуальной работы над произношением. В третьей части учебника даны упражнения для:</a:t>
            </a:r>
            <a:endParaRPr lang="ru-RU" sz="1400" b="1" dirty="0">
              <a:solidFill>
                <a:srgbClr val="000000"/>
              </a:solidFill>
              <a:latin typeface="Times New Roman" pitchFamily="18" charset="0"/>
              <a:ea typeface="Calibri"/>
              <a:cs typeface="Times New Roman" pitchFamily="18" charset="0"/>
            </a:endParaRPr>
          </a:p>
          <a:p>
            <a:pPr marL="381000" indent="-179705" algn="just">
              <a:lnSpc>
                <a:spcPts val="1600"/>
              </a:lnSpc>
              <a:spcAft>
                <a:spcPts val="0"/>
              </a:spcAft>
            </a:pPr>
            <a:r>
              <a:rPr lang="ru-RU" sz="1200" b="1" dirty="0">
                <a:solidFill>
                  <a:srgbClr val="000000"/>
                </a:solidFill>
                <a:latin typeface="Times New Roman" pitchFamily="18" charset="0"/>
                <a:ea typeface="Calibri"/>
                <a:cs typeface="Times New Roman" pitchFamily="18" charset="0"/>
              </a:rPr>
              <a:t>–	дифференциации гласных звуков и их сочетаний: А–Я, О–Ё, У–Ю, </a:t>
            </a:r>
            <a:br>
              <a:rPr lang="ru-RU" sz="1200" b="1" dirty="0">
                <a:solidFill>
                  <a:srgbClr val="000000"/>
                </a:solidFill>
                <a:latin typeface="Times New Roman" pitchFamily="18" charset="0"/>
                <a:ea typeface="Calibri"/>
                <a:cs typeface="Times New Roman" pitchFamily="18" charset="0"/>
              </a:rPr>
            </a:br>
            <a:r>
              <a:rPr lang="ru-RU" sz="1200" b="1" dirty="0">
                <a:solidFill>
                  <a:srgbClr val="000000"/>
                </a:solidFill>
                <a:latin typeface="Times New Roman" pitchFamily="18" charset="0"/>
                <a:ea typeface="Calibri"/>
                <a:cs typeface="Times New Roman" pitchFamily="18" charset="0"/>
              </a:rPr>
              <a:t>Э–Е;</a:t>
            </a:r>
            <a:endParaRPr lang="ru-RU" sz="1400" b="1" dirty="0">
              <a:solidFill>
                <a:srgbClr val="000000"/>
              </a:solidFill>
              <a:latin typeface="Times New Roman" pitchFamily="18" charset="0"/>
              <a:ea typeface="Calibri"/>
              <a:cs typeface="Times New Roman" pitchFamily="18" charset="0"/>
            </a:endParaRPr>
          </a:p>
          <a:p>
            <a:pPr marL="381000" indent="-179705" algn="just">
              <a:lnSpc>
                <a:spcPts val="1600"/>
              </a:lnSpc>
              <a:spcAft>
                <a:spcPts val="0"/>
              </a:spcAft>
            </a:pPr>
            <a:r>
              <a:rPr lang="ru-RU" sz="1200" b="1" dirty="0">
                <a:solidFill>
                  <a:srgbClr val="000000"/>
                </a:solidFill>
                <a:latin typeface="Times New Roman" pitchFamily="18" charset="0"/>
                <a:ea typeface="Calibri"/>
                <a:cs typeface="Times New Roman" pitchFamily="18" charset="0"/>
              </a:rPr>
              <a:t>–	дифференциации согласных звуков: П–М, Т–Н, С–Ш, Т–Л, Л–Н, К–Х, П–Б, С–З, Ф–В, Ш–Ж, Ш–Ч, С–Ц.</a:t>
            </a:r>
            <a:endParaRPr lang="ru-RU" sz="1400" b="1" dirty="0">
              <a:solidFill>
                <a:srgbClr val="000000"/>
              </a:solidFill>
              <a:latin typeface="Times New Roman" pitchFamily="18" charset="0"/>
              <a:ea typeface="Calibri"/>
              <a:cs typeface="Times New Roman" pitchFamily="18" charset="0"/>
            </a:endParaRPr>
          </a:p>
          <a:p>
            <a:pPr marL="381000" indent="180340" algn="just">
              <a:lnSpc>
                <a:spcPts val="1600"/>
              </a:lnSpc>
              <a:spcAft>
                <a:spcPts val="0"/>
              </a:spcAft>
            </a:pPr>
            <a:r>
              <a:rPr lang="ru-RU" sz="1200" b="1" dirty="0">
                <a:solidFill>
                  <a:srgbClr val="000000"/>
                </a:solidFill>
                <a:latin typeface="Times New Roman" pitchFamily="18" charset="0"/>
                <a:ea typeface="Calibri"/>
                <a:cs typeface="Times New Roman" pitchFamily="18" charset="0"/>
              </a:rPr>
              <a:t>В 3-ю часть учебника включены также рекомендации по ведению учета работы над произношением, карта обследования произношения и примеры технологических карт индивидуальных занятий над произношением.</a:t>
            </a:r>
            <a:endParaRPr lang="ru-RU" sz="2000" b="1" dirty="0">
              <a:solidFill>
                <a:srgbClr val="000000"/>
              </a:solidFill>
              <a:effectLst/>
              <a:latin typeface="Times New Roman" pitchFamily="18" charset="0"/>
              <a:ea typeface="Calibri"/>
              <a:cs typeface="Times New Roman" pitchFamily="18" charset="0"/>
            </a:endParaRP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487" y="2924944"/>
            <a:ext cx="1209175" cy="149302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006" y="4595049"/>
            <a:ext cx="1224136" cy="149302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61712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5" y="260648"/>
            <a:ext cx="8229600" cy="1143000"/>
          </a:xfrm>
        </p:spPr>
        <p:txBody>
          <a:bodyPr>
            <a:normAutofit/>
          </a:bodyPr>
          <a:lstStyle/>
          <a:p>
            <a:r>
              <a:rPr lang="ru-RU" sz="3200" b="1" dirty="0" err="1" smtClean="0">
                <a:latin typeface="Times New Roman" pitchFamily="18" charset="0"/>
                <a:cs typeface="Times New Roman" pitchFamily="18" charset="0"/>
              </a:rPr>
              <a:t>Корсун</a:t>
            </a:r>
            <a:r>
              <a:rPr lang="ru-RU" sz="3200" b="1" dirty="0" smtClean="0">
                <a:latin typeface="Times New Roman" pitchFamily="18" charset="0"/>
                <a:cs typeface="Times New Roman" pitchFamily="18" charset="0"/>
              </a:rPr>
              <a:t> С.В., Гинзбург И.А. Букварик для глухих дошкольников</a:t>
            </a:r>
            <a:endParaRPr lang="ru-RU" sz="4400" b="1"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3059" y="1340768"/>
            <a:ext cx="1815406" cy="245234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512" y="1484784"/>
            <a:ext cx="6048672" cy="2308324"/>
          </a:xfrm>
          <a:prstGeom prst="rect">
            <a:avLst/>
          </a:prstGeom>
          <a:solidFill>
            <a:schemeClr val="accent6">
              <a:lumMod val="20000"/>
              <a:lumOff val="80000"/>
            </a:schemeClr>
          </a:solidFill>
          <a:scene3d>
            <a:camera prst="orthographicFront"/>
            <a:lightRig rig="threePt" dir="t"/>
          </a:scene3d>
          <a:sp3d>
            <a:bevelT/>
          </a:sp3d>
        </p:spPr>
        <p:txBody>
          <a:bodyPr wrap="square" rtlCol="0">
            <a:spAutoFit/>
          </a:bodyPr>
          <a:lstStyle/>
          <a:p>
            <a:pPr indent="179705" algn="just">
              <a:lnSpc>
                <a:spcPct val="120000"/>
              </a:lnSpc>
              <a:spcAft>
                <a:spcPts val="0"/>
              </a:spcAft>
            </a:pPr>
            <a:r>
              <a:rPr lang="ru-RU" sz="1200" b="1" dirty="0">
                <a:solidFill>
                  <a:srgbClr val="000000"/>
                </a:solidFill>
                <a:latin typeface="Times New Roman" pitchFamily="18" charset="0"/>
                <a:ea typeface="Calibri"/>
                <a:cs typeface="Times New Roman" pitchFamily="18" charset="0"/>
              </a:rPr>
              <a:t>Букварик включает в себя разнообразный наглядный материал для обучения грамоте </a:t>
            </a:r>
            <a:r>
              <a:rPr lang="ru-RU" sz="1200" b="1" dirty="0" smtClean="0">
                <a:solidFill>
                  <a:srgbClr val="000000"/>
                </a:solidFill>
                <a:latin typeface="Times New Roman" pitchFamily="18" charset="0"/>
                <a:ea typeface="Calibri"/>
                <a:cs typeface="Times New Roman" pitchFamily="18" charset="0"/>
              </a:rPr>
              <a:t>глухих детей с </a:t>
            </a:r>
            <a:r>
              <a:rPr lang="ru-RU" sz="1200" b="1" dirty="0">
                <a:solidFill>
                  <a:srgbClr val="000000"/>
                </a:solidFill>
                <a:latin typeface="Times New Roman" pitchFamily="18" charset="0"/>
                <a:ea typeface="Calibri"/>
                <a:cs typeface="Times New Roman" pitchFamily="18" charset="0"/>
              </a:rPr>
              <a:t>учетом их психологических особенностей и возможностей восприятия. Все буквы и слова в Букварике сопровождаются дактильной (пальцевой) азбукой. Дактильная азбука поможет глухим </a:t>
            </a:r>
            <a:r>
              <a:rPr lang="ru-RU" sz="1200" b="1" dirty="0" smtClean="0">
                <a:solidFill>
                  <a:srgbClr val="000000"/>
                </a:solidFill>
                <a:latin typeface="Times New Roman" pitchFamily="18" charset="0"/>
                <a:ea typeface="Calibri"/>
                <a:cs typeface="Times New Roman" pitchFamily="18" charset="0"/>
              </a:rPr>
              <a:t>детям </a:t>
            </a:r>
            <a:r>
              <a:rPr lang="ru-RU" sz="1200" b="1" dirty="0">
                <a:solidFill>
                  <a:srgbClr val="000000"/>
                </a:solidFill>
                <a:latin typeface="Times New Roman" pitchFamily="18" charset="0"/>
                <a:ea typeface="Calibri"/>
                <a:cs typeface="Times New Roman" pitchFamily="18" charset="0"/>
              </a:rPr>
              <a:t>в овладении устной и письменной формами речи. Букварик также знакомит </a:t>
            </a:r>
            <a:r>
              <a:rPr lang="ru-RU" sz="1200" b="1" dirty="0" smtClean="0">
                <a:solidFill>
                  <a:srgbClr val="000000"/>
                </a:solidFill>
                <a:latin typeface="Times New Roman" pitchFamily="18" charset="0"/>
                <a:ea typeface="Calibri"/>
                <a:cs typeface="Times New Roman" pitchFamily="18" charset="0"/>
              </a:rPr>
              <a:t>детей </a:t>
            </a:r>
            <a:r>
              <a:rPr lang="ru-RU" sz="1200" b="1" dirty="0">
                <a:solidFill>
                  <a:srgbClr val="000000"/>
                </a:solidFill>
                <a:latin typeface="Times New Roman" pitchFamily="18" charset="0"/>
                <a:ea typeface="Calibri"/>
                <a:cs typeface="Times New Roman" pitchFamily="18" charset="0"/>
              </a:rPr>
              <a:t>с буквами, словами и темами, присутствующими в жизни любого </a:t>
            </a:r>
            <a:r>
              <a:rPr lang="ru-RU" sz="1200" b="1" dirty="0" smtClean="0">
                <a:solidFill>
                  <a:srgbClr val="000000"/>
                </a:solidFill>
                <a:latin typeface="Times New Roman" pitchFamily="18" charset="0"/>
                <a:ea typeface="Calibri"/>
                <a:cs typeface="Times New Roman" pitchFamily="18" charset="0"/>
              </a:rPr>
              <a:t>ребенка, </a:t>
            </a:r>
            <a:r>
              <a:rPr lang="ru-RU" sz="1200" b="1" dirty="0">
                <a:solidFill>
                  <a:srgbClr val="000000"/>
                </a:solidFill>
                <a:latin typeface="Times New Roman" pitchFamily="18" charset="0"/>
                <a:ea typeface="Calibri"/>
                <a:cs typeface="Times New Roman" pitchFamily="18" charset="0"/>
              </a:rPr>
              <a:t>например, семья, дом, мебель, посуда, времена года, противоположности, животные, растения и др. </a:t>
            </a:r>
            <a:endParaRPr lang="ru-RU" b="1" dirty="0">
              <a:solidFill>
                <a:srgbClr val="000000"/>
              </a:solidFill>
              <a:latin typeface="Times New Roman" pitchFamily="18" charset="0"/>
              <a:ea typeface="Calibri"/>
              <a:cs typeface="Times New Roman" pitchFamily="18" charset="0"/>
            </a:endParaRPr>
          </a:p>
          <a:p>
            <a:pPr indent="179705" algn="just">
              <a:lnSpc>
                <a:spcPct val="120000"/>
              </a:lnSpc>
              <a:spcAft>
                <a:spcPts val="0"/>
              </a:spcAft>
            </a:pPr>
            <a:r>
              <a:rPr lang="ru-RU" sz="1200" b="1" dirty="0">
                <a:solidFill>
                  <a:srgbClr val="000000"/>
                </a:solidFill>
                <a:latin typeface="Times New Roman" pitchFamily="18" charset="0"/>
                <a:ea typeface="Calibri"/>
                <a:cs typeface="Times New Roman" pitchFamily="18" charset="0"/>
              </a:rPr>
              <a:t>Приведенные в пособии занятия по темам учитывают индивидуальные особенности </a:t>
            </a:r>
            <a:r>
              <a:rPr lang="ru-RU" sz="1200" b="1" dirty="0" smtClean="0">
                <a:solidFill>
                  <a:srgbClr val="000000"/>
                </a:solidFill>
                <a:latin typeface="Times New Roman" pitchFamily="18" charset="0"/>
                <a:ea typeface="Calibri"/>
                <a:cs typeface="Times New Roman" pitchFamily="18" charset="0"/>
              </a:rPr>
              <a:t>глухого ребенка, </a:t>
            </a:r>
            <a:r>
              <a:rPr lang="ru-RU" sz="1200" b="1" dirty="0">
                <a:solidFill>
                  <a:srgbClr val="000000"/>
                </a:solidFill>
                <a:latin typeface="Times New Roman" pitchFamily="18" charset="0"/>
                <a:ea typeface="Calibri"/>
                <a:cs typeface="Times New Roman" pitchFamily="18" charset="0"/>
              </a:rPr>
              <a:t>помогут стимулировать развитие его познавательных способностей и значительно ускорят процесс его общего развития</a:t>
            </a:r>
            <a:r>
              <a:rPr lang="ru-RU" sz="1200" b="1" dirty="0" smtClean="0">
                <a:solidFill>
                  <a:srgbClr val="000000"/>
                </a:solidFill>
                <a:latin typeface="Times New Roman" pitchFamily="18" charset="0"/>
                <a:ea typeface="Calibri"/>
                <a:cs typeface="Times New Roman" pitchFamily="18" charset="0"/>
              </a:rPr>
              <a:t>.</a:t>
            </a:r>
            <a:endParaRPr lang="ru-RU" b="1" dirty="0">
              <a:solidFill>
                <a:srgbClr val="000000"/>
              </a:solidFill>
              <a:latin typeface="Times New Roman" pitchFamily="18" charset="0"/>
              <a:ea typeface="Calibri"/>
              <a:cs typeface="Times New Roman" pitchFamily="18" charset="0"/>
            </a:endParaRPr>
          </a:p>
        </p:txBody>
      </p:sp>
      <p:pic>
        <p:nvPicPr>
          <p:cNvPr id="7"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08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65" y="3933056"/>
            <a:ext cx="4488843" cy="2376265"/>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933057"/>
            <a:ext cx="4032448" cy="237626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25728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Апекс">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4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8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5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43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5324</TotalTime>
  <Words>4279</Words>
  <Application>Microsoft Office PowerPoint</Application>
  <PresentationFormat>Экран (4:3)</PresentationFormat>
  <Paragraphs>299</Paragraphs>
  <Slides>32</Slides>
  <Notes>5</Notes>
  <HiddenSlides>0</HiddenSlides>
  <MMClips>0</MMClips>
  <ScaleCrop>false</ScaleCrop>
  <HeadingPairs>
    <vt:vector size="4" baseType="variant">
      <vt:variant>
        <vt:lpstr>Тема</vt:lpstr>
      </vt:variant>
      <vt:variant>
        <vt:i4>7</vt:i4>
      </vt:variant>
      <vt:variant>
        <vt:lpstr>Заголовки слайдов</vt:lpstr>
      </vt:variant>
      <vt:variant>
        <vt:i4>32</vt:i4>
      </vt:variant>
    </vt:vector>
  </HeadingPairs>
  <TitlesOfParts>
    <vt:vector size="39" baseType="lpstr">
      <vt:lpstr>Апекс</vt:lpstr>
      <vt:lpstr>Поток</vt:lpstr>
      <vt:lpstr>3_Поток</vt:lpstr>
      <vt:lpstr>4_Поток</vt:lpstr>
      <vt:lpstr>8_Поток</vt:lpstr>
      <vt:lpstr>15_Поток</vt:lpstr>
      <vt:lpstr>43_Поток</vt:lpstr>
      <vt:lpstr>Учебно-методическая литература Издательского Центра ВЛАДОС для педагогов и обучающихся с ОВЗ  2022 г.</vt:lpstr>
      <vt:lpstr>Учебная и методическая литература Издательского центра ВЛАДОС для общеобразовательных организаций, реализующих ФГОС и АООП НОО ОВЗ и ФГОС и АООП образования обучающихся с нарушениями интеллекта :</vt:lpstr>
      <vt:lpstr>Презентация PowerPoint</vt:lpstr>
      <vt:lpstr>Презентация PowerPoint</vt:lpstr>
      <vt:lpstr>Презентация PowerPoint</vt:lpstr>
      <vt:lpstr>       УМК по чтению и развитию речи. 1-6 классы: Граш Н.Е., Чайка С.В   и др. Чтение и развитие речи. УМК для глухих обучающихся   (вариант 1.2)    1-5 классы </vt:lpstr>
      <vt:lpstr>Презентация PowerPoint</vt:lpstr>
      <vt:lpstr>Микшина Е.П., Мамедова Е.Ю., Жилинскене Е.М., Наумова Н.В. Произношение . 1 класс. В 3-х частях. (для варианта 1.2)</vt:lpstr>
      <vt:lpstr>Корсун С.В., Гинзбург И.А. Букварик для глухих дошкольников</vt:lpstr>
      <vt:lpstr>  Корсунская Б.Д.  Читаю сам.   Книга для чтения: в 3 книгах. </vt:lpstr>
      <vt:lpstr>В помощь педагогу: Конспекты занятий с глухими обучающимися и примерный  речевой материал  по развитию речевого слуха у неслышащих детей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Психологическое сопровождение детей с ОВЗ</vt:lpstr>
      <vt:lpstr>Хузеева Г.Р. Диагностика и развитие коммуникативной компетентности детей младшего школьного возраста: психолого-педагогическая служба сопровождения ребенка: методическое пособие</vt:lpstr>
      <vt:lpstr>Презентация PowerPoint</vt:lpstr>
      <vt:lpstr>Презентация PowerPoint</vt:lpstr>
      <vt:lpstr>Презентация PowerPoint</vt:lpstr>
      <vt:lpstr>Презентация PowerPoint</vt:lpstr>
      <vt:lpstr>  Рябова Е.В. Речь и альтернативная коммуникация   Комплект пособий для индивидуальных занятий с обучающимися с ТМНР </vt:lpstr>
      <vt:lpstr>Презентация PowerPoint</vt:lpstr>
      <vt:lpstr>Тригер Р.Д., Владимирова Е.В. и др. УМК для обучающихся с ЗПР «Обучение грамоте. Подготовка к обучению грамоте» для 1 дополнительного и 1 классов (вариант 7.2)</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Бородина_ОИ</dc:creator>
  <cp:lastModifiedBy>Варакина</cp:lastModifiedBy>
  <cp:revision>514</cp:revision>
  <dcterms:modified xsi:type="dcterms:W3CDTF">2022-12-20T19:56:07Z</dcterms:modified>
</cp:coreProperties>
</file>